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media/image5.jpg" ContentType="image/jpeg"/>
  <Override PartName="/ppt/media/image8.jp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Lst>
  <p:sldSz cx="10058400" cy="7772400"/>
  <p:notesSz cx="10058400" cy="7772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1" d="100"/>
          <a:sy n="61" d="100"/>
        </p:scale>
        <p:origin x="1662" y="54"/>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754380" y="2409444"/>
            <a:ext cx="8549640" cy="1632204"/>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508760" y="4352544"/>
            <a:ext cx="7040880" cy="19431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4/5/2021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300" b="1" i="0">
                <a:solidFill>
                  <a:schemeClr val="bg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4/5/2021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300" b="1" i="0">
                <a:solidFill>
                  <a:schemeClr val="bg1"/>
                </a:solidFill>
                <a:latin typeface="Arial"/>
                <a:cs typeface="Arial"/>
              </a:defRPr>
            </a:lvl1pPr>
          </a:lstStyle>
          <a:p>
            <a:endParaRPr/>
          </a:p>
        </p:txBody>
      </p:sp>
      <p:sp>
        <p:nvSpPr>
          <p:cNvPr id="3" name="Holder 3"/>
          <p:cNvSpPr>
            <a:spLocks noGrp="1"/>
          </p:cNvSpPr>
          <p:nvPr>
            <p:ph sz="half" idx="2"/>
          </p:nvPr>
        </p:nvSpPr>
        <p:spPr>
          <a:xfrm>
            <a:off x="502920" y="1787652"/>
            <a:ext cx="4375404" cy="512978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5180076" y="1787652"/>
            <a:ext cx="4375404" cy="512978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4/5/2021</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300" b="1" i="0">
                <a:solidFill>
                  <a:schemeClr val="bg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4/5/2021</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4/5/2021</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152400" y="228600"/>
            <a:ext cx="9753600" cy="1253490"/>
          </a:xfrm>
          <a:custGeom>
            <a:avLst/>
            <a:gdLst/>
            <a:ahLst/>
            <a:cxnLst/>
            <a:rect l="l" t="t" r="r" b="b"/>
            <a:pathLst>
              <a:path w="9753600" h="1253490">
                <a:moveTo>
                  <a:pt x="9753600" y="0"/>
                </a:moveTo>
                <a:lnTo>
                  <a:pt x="0" y="0"/>
                </a:lnTo>
                <a:lnTo>
                  <a:pt x="0" y="1253067"/>
                </a:lnTo>
                <a:lnTo>
                  <a:pt x="9753600" y="1253067"/>
                </a:lnTo>
                <a:lnTo>
                  <a:pt x="9753600" y="0"/>
                </a:lnTo>
                <a:close/>
              </a:path>
            </a:pathLst>
          </a:custGeom>
          <a:solidFill>
            <a:srgbClr val="F2F2F2"/>
          </a:solidFill>
        </p:spPr>
        <p:txBody>
          <a:bodyPr wrap="square" lIns="0" tIns="0" rIns="0" bIns="0" rtlCol="0"/>
          <a:lstStyle/>
          <a:p>
            <a:endParaRPr/>
          </a:p>
        </p:txBody>
      </p:sp>
      <p:pic>
        <p:nvPicPr>
          <p:cNvPr id="17" name="bg object 17"/>
          <p:cNvPicPr/>
          <p:nvPr/>
        </p:nvPicPr>
        <p:blipFill>
          <a:blip r:embed="rId7" cstate="print"/>
          <a:stretch>
            <a:fillRect/>
          </a:stretch>
        </p:blipFill>
        <p:spPr>
          <a:xfrm>
            <a:off x="152400" y="7312794"/>
            <a:ext cx="9753600" cy="231005"/>
          </a:xfrm>
          <a:prstGeom prst="rect">
            <a:avLst/>
          </a:prstGeom>
        </p:spPr>
      </p:pic>
      <p:sp>
        <p:nvSpPr>
          <p:cNvPr id="18" name="bg object 18"/>
          <p:cNvSpPr/>
          <p:nvPr/>
        </p:nvSpPr>
        <p:spPr>
          <a:xfrm>
            <a:off x="152400" y="7312794"/>
            <a:ext cx="9753600" cy="0"/>
          </a:xfrm>
          <a:custGeom>
            <a:avLst/>
            <a:gdLst/>
            <a:ahLst/>
            <a:cxnLst/>
            <a:rect l="l" t="t" r="r" b="b"/>
            <a:pathLst>
              <a:path w="9753600">
                <a:moveTo>
                  <a:pt x="0" y="0"/>
                </a:moveTo>
                <a:lnTo>
                  <a:pt x="9753599" y="1"/>
                </a:lnTo>
              </a:path>
            </a:pathLst>
          </a:custGeom>
          <a:ln w="27093">
            <a:solidFill>
              <a:srgbClr val="002A55"/>
            </a:solidFill>
          </a:ln>
        </p:spPr>
        <p:txBody>
          <a:bodyPr wrap="square" lIns="0" tIns="0" rIns="0" bIns="0" rtlCol="0"/>
          <a:lstStyle/>
          <a:p>
            <a:endParaRPr/>
          </a:p>
        </p:txBody>
      </p:sp>
      <p:pic>
        <p:nvPicPr>
          <p:cNvPr id="19" name="bg object 19"/>
          <p:cNvPicPr/>
          <p:nvPr/>
        </p:nvPicPr>
        <p:blipFill>
          <a:blip r:embed="rId8" cstate="print"/>
          <a:stretch>
            <a:fillRect/>
          </a:stretch>
        </p:blipFill>
        <p:spPr>
          <a:xfrm>
            <a:off x="434080" y="6798292"/>
            <a:ext cx="1009221" cy="379326"/>
          </a:xfrm>
          <a:prstGeom prst="rect">
            <a:avLst/>
          </a:prstGeom>
        </p:spPr>
      </p:pic>
      <p:sp>
        <p:nvSpPr>
          <p:cNvPr id="2" name="Holder 2"/>
          <p:cNvSpPr>
            <a:spLocks noGrp="1"/>
          </p:cNvSpPr>
          <p:nvPr>
            <p:ph type="title"/>
          </p:nvPr>
        </p:nvSpPr>
        <p:spPr>
          <a:xfrm>
            <a:off x="1304705" y="5482335"/>
            <a:ext cx="7448989" cy="1330325"/>
          </a:xfrm>
          <a:prstGeom prst="rect">
            <a:avLst/>
          </a:prstGeom>
        </p:spPr>
        <p:txBody>
          <a:bodyPr wrap="square" lIns="0" tIns="0" rIns="0" bIns="0">
            <a:spAutoFit/>
          </a:bodyPr>
          <a:lstStyle>
            <a:lvl1pPr>
              <a:defRPr sz="4300" b="1" i="0">
                <a:solidFill>
                  <a:schemeClr val="bg1"/>
                </a:solidFill>
                <a:latin typeface="Arial"/>
                <a:cs typeface="Arial"/>
              </a:defRPr>
            </a:lvl1pPr>
          </a:lstStyle>
          <a:p>
            <a:endParaRPr/>
          </a:p>
        </p:txBody>
      </p:sp>
      <p:sp>
        <p:nvSpPr>
          <p:cNvPr id="3" name="Holder 3"/>
          <p:cNvSpPr>
            <a:spLocks noGrp="1"/>
          </p:cNvSpPr>
          <p:nvPr>
            <p:ph type="body" idx="1"/>
          </p:nvPr>
        </p:nvSpPr>
        <p:spPr>
          <a:xfrm>
            <a:off x="502920" y="1787652"/>
            <a:ext cx="9052560" cy="5129784"/>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3419856" y="7228332"/>
            <a:ext cx="3218688" cy="38862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502920" y="7228332"/>
            <a:ext cx="2313432" cy="38862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4/5/2021</a:t>
            </a:fld>
            <a:endParaRPr lang="en-US"/>
          </a:p>
        </p:txBody>
      </p:sp>
      <p:sp>
        <p:nvSpPr>
          <p:cNvPr id="6" name="Holder 6"/>
          <p:cNvSpPr>
            <a:spLocks noGrp="1"/>
          </p:cNvSpPr>
          <p:nvPr>
            <p:ph type="sldNum" sz="quarter" idx="7"/>
          </p:nvPr>
        </p:nvSpPr>
        <p:spPr>
          <a:xfrm>
            <a:off x="7242048" y="7228332"/>
            <a:ext cx="2313432" cy="38862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4.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hyperlink" Target="mailto:ndolsak@careersourcepinellas.com" TargetMode="Externa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52400" y="228600"/>
            <a:ext cx="9753600" cy="1253490"/>
          </a:xfrm>
          <a:custGeom>
            <a:avLst/>
            <a:gdLst/>
            <a:ahLst/>
            <a:cxnLst/>
            <a:rect l="l" t="t" r="r" b="b"/>
            <a:pathLst>
              <a:path w="9753600" h="1253490">
                <a:moveTo>
                  <a:pt x="9753600" y="0"/>
                </a:moveTo>
                <a:lnTo>
                  <a:pt x="0" y="0"/>
                </a:lnTo>
                <a:lnTo>
                  <a:pt x="0" y="1253067"/>
                </a:lnTo>
                <a:lnTo>
                  <a:pt x="9753600" y="1253067"/>
                </a:lnTo>
                <a:lnTo>
                  <a:pt x="9753600" y="0"/>
                </a:lnTo>
                <a:close/>
              </a:path>
            </a:pathLst>
          </a:custGeom>
          <a:solidFill>
            <a:srgbClr val="F2F2F2"/>
          </a:solidFill>
        </p:spPr>
        <p:txBody>
          <a:bodyPr wrap="square" lIns="0" tIns="0" rIns="0" bIns="0" rtlCol="0"/>
          <a:lstStyle/>
          <a:p>
            <a:endParaRPr/>
          </a:p>
        </p:txBody>
      </p:sp>
      <p:grpSp>
        <p:nvGrpSpPr>
          <p:cNvPr id="3" name="object 3"/>
          <p:cNvGrpSpPr/>
          <p:nvPr/>
        </p:nvGrpSpPr>
        <p:grpSpPr>
          <a:xfrm>
            <a:off x="152400" y="7299247"/>
            <a:ext cx="9753600" cy="245110"/>
            <a:chOff x="152400" y="7299247"/>
            <a:chExt cx="9753600" cy="245110"/>
          </a:xfrm>
        </p:grpSpPr>
        <p:pic>
          <p:nvPicPr>
            <p:cNvPr id="4" name="object 4"/>
            <p:cNvPicPr/>
            <p:nvPr/>
          </p:nvPicPr>
          <p:blipFill>
            <a:blip r:embed="rId2" cstate="print"/>
            <a:stretch>
              <a:fillRect/>
            </a:stretch>
          </p:blipFill>
          <p:spPr>
            <a:xfrm>
              <a:off x="152400" y="7312794"/>
              <a:ext cx="9753600" cy="231005"/>
            </a:xfrm>
            <a:prstGeom prst="rect">
              <a:avLst/>
            </a:prstGeom>
          </p:spPr>
        </p:pic>
        <p:sp>
          <p:nvSpPr>
            <p:cNvPr id="5" name="object 5"/>
            <p:cNvSpPr/>
            <p:nvPr/>
          </p:nvSpPr>
          <p:spPr>
            <a:xfrm>
              <a:off x="152400" y="7312794"/>
              <a:ext cx="9753600" cy="0"/>
            </a:xfrm>
            <a:custGeom>
              <a:avLst/>
              <a:gdLst/>
              <a:ahLst/>
              <a:cxnLst/>
              <a:rect l="l" t="t" r="r" b="b"/>
              <a:pathLst>
                <a:path w="9753600">
                  <a:moveTo>
                    <a:pt x="0" y="0"/>
                  </a:moveTo>
                  <a:lnTo>
                    <a:pt x="9753599" y="1"/>
                  </a:lnTo>
                </a:path>
              </a:pathLst>
            </a:custGeom>
            <a:ln w="27093">
              <a:solidFill>
                <a:srgbClr val="002A55"/>
              </a:solidFill>
            </a:ln>
          </p:spPr>
          <p:txBody>
            <a:bodyPr wrap="square" lIns="0" tIns="0" rIns="0" bIns="0" rtlCol="0"/>
            <a:lstStyle/>
            <a:p>
              <a:endParaRPr/>
            </a:p>
          </p:txBody>
        </p:sp>
      </p:grpSp>
      <p:grpSp>
        <p:nvGrpSpPr>
          <p:cNvPr id="6" name="object 6"/>
          <p:cNvGrpSpPr/>
          <p:nvPr/>
        </p:nvGrpSpPr>
        <p:grpSpPr>
          <a:xfrm>
            <a:off x="152400" y="228600"/>
            <a:ext cx="9753600" cy="7475399"/>
            <a:chOff x="152400" y="228600"/>
            <a:chExt cx="9753600" cy="7315199"/>
          </a:xfrm>
        </p:grpSpPr>
        <p:pic>
          <p:nvPicPr>
            <p:cNvPr id="7" name="object 7"/>
            <p:cNvPicPr/>
            <p:nvPr/>
          </p:nvPicPr>
          <p:blipFill>
            <a:blip r:embed="rId3" cstate="print"/>
            <a:stretch>
              <a:fillRect/>
            </a:stretch>
          </p:blipFill>
          <p:spPr>
            <a:xfrm>
              <a:off x="434080" y="6798292"/>
              <a:ext cx="1009221" cy="379326"/>
            </a:xfrm>
            <a:prstGeom prst="rect">
              <a:avLst/>
            </a:prstGeom>
          </p:spPr>
        </p:pic>
        <p:pic>
          <p:nvPicPr>
            <p:cNvPr id="8" name="object 8"/>
            <p:cNvPicPr/>
            <p:nvPr/>
          </p:nvPicPr>
          <p:blipFill>
            <a:blip r:embed="rId4" cstate="print"/>
            <a:stretch>
              <a:fillRect/>
            </a:stretch>
          </p:blipFill>
          <p:spPr>
            <a:xfrm>
              <a:off x="152400" y="228600"/>
              <a:ext cx="9753600" cy="7315199"/>
            </a:xfrm>
            <a:prstGeom prst="rect">
              <a:avLst/>
            </a:prstGeom>
          </p:spPr>
        </p:pic>
      </p:grpSp>
      <p:sp>
        <p:nvSpPr>
          <p:cNvPr id="9" name="object 9"/>
          <p:cNvSpPr txBox="1">
            <a:spLocks noGrp="1"/>
          </p:cNvSpPr>
          <p:nvPr>
            <p:ph type="title"/>
          </p:nvPr>
        </p:nvSpPr>
        <p:spPr>
          <a:xfrm>
            <a:off x="1260045" y="5482335"/>
            <a:ext cx="7448989" cy="654025"/>
          </a:xfrm>
          <a:prstGeom prst="rect">
            <a:avLst/>
          </a:prstGeom>
        </p:spPr>
        <p:txBody>
          <a:bodyPr vert="horz" wrap="square" lIns="0" tIns="31750" rIns="0" bIns="0" rtlCol="0">
            <a:spAutoFit/>
          </a:bodyPr>
          <a:lstStyle/>
          <a:p>
            <a:pPr marL="1768475" marR="5080" indent="-1754505" algn="ctr">
              <a:lnSpc>
                <a:spcPts val="5110"/>
              </a:lnSpc>
              <a:spcBef>
                <a:spcPts val="250"/>
              </a:spcBef>
            </a:pPr>
            <a:r>
              <a:rPr lang="en-US" altLang="en-US" sz="4000" b="1" dirty="0">
                <a:effectLst>
                  <a:outerShdw blurRad="38100" dist="38100" dir="2700000" algn="tl">
                    <a:srgbClr val="000000">
                      <a:alpha val="43137"/>
                    </a:srgbClr>
                  </a:outerShdw>
                </a:effectLst>
                <a:latin typeface="+mn-lt"/>
                <a:cs typeface="Arial" panose="020B0604020202020204" pitchFamily="34" charset="0"/>
              </a:rPr>
              <a:t>PREPARING FOR AN INTERVIEW</a:t>
            </a:r>
            <a:endParaRPr lang="en-US" sz="4000" spc="-25" dirty="0">
              <a:effectLst>
                <a:outerShdw blurRad="38100" dist="38100" dir="2700000" algn="tl">
                  <a:srgbClr val="000000">
                    <a:alpha val="43137"/>
                  </a:srgbClr>
                </a:outerShdw>
              </a:effectLst>
            </a:endParaRPr>
          </a:p>
        </p:txBody>
      </p:sp>
      <p:grpSp>
        <p:nvGrpSpPr>
          <p:cNvPr id="10" name="object 10"/>
          <p:cNvGrpSpPr/>
          <p:nvPr/>
        </p:nvGrpSpPr>
        <p:grpSpPr>
          <a:xfrm>
            <a:off x="2928198" y="488950"/>
            <a:ext cx="4112683" cy="6431967"/>
            <a:chOff x="2858359" y="624156"/>
            <a:chExt cx="4112683" cy="6431967"/>
          </a:xfrm>
        </p:grpSpPr>
        <p:pic>
          <p:nvPicPr>
            <p:cNvPr id="11" name="object 11"/>
            <p:cNvPicPr/>
            <p:nvPr/>
          </p:nvPicPr>
          <p:blipFill>
            <a:blip r:embed="rId5" cstate="print"/>
            <a:stretch>
              <a:fillRect/>
            </a:stretch>
          </p:blipFill>
          <p:spPr>
            <a:xfrm>
              <a:off x="2858359" y="624156"/>
              <a:ext cx="4112683" cy="1644114"/>
            </a:xfrm>
            <a:prstGeom prst="rect">
              <a:avLst/>
            </a:prstGeom>
          </p:spPr>
        </p:pic>
        <p:sp>
          <p:nvSpPr>
            <p:cNvPr id="12" name="object 12"/>
            <p:cNvSpPr/>
            <p:nvPr/>
          </p:nvSpPr>
          <p:spPr>
            <a:xfrm>
              <a:off x="3571659" y="7048503"/>
              <a:ext cx="2915285" cy="7620"/>
            </a:xfrm>
            <a:custGeom>
              <a:avLst/>
              <a:gdLst/>
              <a:ahLst/>
              <a:cxnLst/>
              <a:rect l="l" t="t" r="r" b="b"/>
              <a:pathLst>
                <a:path w="2915285" h="7620">
                  <a:moveTo>
                    <a:pt x="0" y="0"/>
                  </a:moveTo>
                  <a:lnTo>
                    <a:pt x="2915080" y="7338"/>
                  </a:lnTo>
                </a:path>
              </a:pathLst>
            </a:custGeom>
            <a:ln w="27093">
              <a:solidFill>
                <a:srgbClr val="FFFFFF"/>
              </a:solidFill>
            </a:ln>
          </p:spPr>
          <p:txBody>
            <a:bodyPr wrap="square" lIns="0" tIns="0" rIns="0" bIns="0" rtlCol="0"/>
            <a:lstStyle/>
            <a:p>
              <a:endParaRPr/>
            </a:p>
          </p:txBody>
        </p:sp>
        <p:sp>
          <p:nvSpPr>
            <p:cNvPr id="13" name="object 13"/>
            <p:cNvSpPr/>
            <p:nvPr/>
          </p:nvSpPr>
          <p:spPr>
            <a:xfrm>
              <a:off x="3591875" y="5580184"/>
              <a:ext cx="2915285" cy="7620"/>
            </a:xfrm>
            <a:custGeom>
              <a:avLst/>
              <a:gdLst/>
              <a:ahLst/>
              <a:cxnLst/>
              <a:rect l="l" t="t" r="r" b="b"/>
              <a:pathLst>
                <a:path w="2915285" h="7620">
                  <a:moveTo>
                    <a:pt x="0" y="0"/>
                  </a:moveTo>
                  <a:lnTo>
                    <a:pt x="2915080" y="7338"/>
                  </a:lnTo>
                </a:path>
              </a:pathLst>
            </a:custGeom>
            <a:ln w="27093">
              <a:solidFill>
                <a:srgbClr val="FFFFFF"/>
              </a:solidFill>
            </a:ln>
          </p:spPr>
          <p:txBody>
            <a:bodyPr wrap="square" lIns="0" tIns="0" rIns="0" bIns="0" rtlCol="0"/>
            <a:lstStyle/>
            <a:p>
              <a:endParaRPr dirty="0"/>
            </a:p>
          </p:txBody>
        </p:sp>
      </p:grpSp>
      <p:pic>
        <p:nvPicPr>
          <p:cNvPr id="15" name="Picture 14" descr="A city next to a body of water&#10;&#10;Description automatically generated with medium confidence">
            <a:extLst>
              <a:ext uri="{FF2B5EF4-FFF2-40B4-BE49-F238E27FC236}">
                <a16:creationId xmlns:a16="http://schemas.microsoft.com/office/drawing/2014/main" id="{165270E4-2276-4040-ACED-275906FE0710}"/>
              </a:ext>
            </a:extLst>
          </p:cNvPr>
          <p:cNvPicPr>
            <a:picLocks noChangeAspect="1"/>
          </p:cNvPicPr>
          <p:nvPr/>
        </p:nvPicPr>
        <p:blipFill rotWithShape="1">
          <a:blip r:embed="rId6">
            <a:extLst>
              <a:ext uri="{28A0092B-C50C-407E-A947-70E740481C1C}">
                <a14:useLocalDpi xmlns:a14="http://schemas.microsoft.com/office/drawing/2010/main" val="0"/>
              </a:ext>
            </a:extLst>
          </a:blip>
          <a:srcRect l="-46874" t="27013" r="-53126" b="32082"/>
          <a:stretch/>
        </p:blipFill>
        <p:spPr>
          <a:xfrm>
            <a:off x="-4419600" y="2569222"/>
            <a:ext cx="19507200" cy="2764778"/>
          </a:xfrm>
          <a:prstGeom prst="rect">
            <a:avLst/>
          </a:prstGeom>
        </p:spPr>
      </p:pic>
      <p:sp>
        <p:nvSpPr>
          <p:cNvPr id="16" name="object 9">
            <a:extLst>
              <a:ext uri="{FF2B5EF4-FFF2-40B4-BE49-F238E27FC236}">
                <a16:creationId xmlns:a16="http://schemas.microsoft.com/office/drawing/2014/main" id="{160D617E-3F02-4485-9624-D2A92150752A}"/>
              </a:ext>
            </a:extLst>
          </p:cNvPr>
          <p:cNvSpPr txBox="1">
            <a:spLocks/>
          </p:cNvSpPr>
          <p:nvPr/>
        </p:nvSpPr>
        <p:spPr>
          <a:xfrm>
            <a:off x="1260045" y="5953934"/>
            <a:ext cx="7448989" cy="524503"/>
          </a:xfrm>
          <a:prstGeom prst="rect">
            <a:avLst/>
          </a:prstGeom>
        </p:spPr>
        <p:txBody>
          <a:bodyPr vert="horz" wrap="square" lIns="0" tIns="31750" rIns="0" bIns="0" rtlCol="0">
            <a:spAutoFit/>
          </a:bodyPr>
          <a:lstStyle>
            <a:lvl1pPr>
              <a:defRPr sz="4300" b="1" i="0">
                <a:solidFill>
                  <a:schemeClr val="bg1"/>
                </a:solidFill>
                <a:latin typeface="Arial"/>
                <a:ea typeface="+mj-ea"/>
                <a:cs typeface="Arial"/>
              </a:defRPr>
            </a:lvl1pPr>
          </a:lstStyle>
          <a:p>
            <a:pPr algn="ctr" eaLnBrk="1" fontAlgn="auto" hangingPunct="1">
              <a:spcAft>
                <a:spcPts val="0"/>
              </a:spcAft>
              <a:defRPr/>
            </a:pPr>
            <a:r>
              <a:rPr lang="en-US" sz="3200" dirty="0">
                <a:solidFill>
                  <a:srgbClr val="FFC000"/>
                </a:solidFill>
                <a:effectLst>
                  <a:outerShdw blurRad="38100" dist="38100" dir="2700000" algn="tl">
                    <a:srgbClr val="000000">
                      <a:alpha val="43137"/>
                    </a:srgbClr>
                  </a:outerShdw>
                </a:effectLst>
              </a:rPr>
              <a:t>Before, During and After</a:t>
            </a:r>
          </a:p>
        </p:txBody>
      </p:sp>
      <p:pic>
        <p:nvPicPr>
          <p:cNvPr id="17" name="Picture 16" descr="Armed Forces Medallions - Us Military Services Logos Transparent PNG -  800x201 - Free Download on NicePNG">
            <a:extLst>
              <a:ext uri="{FF2B5EF4-FFF2-40B4-BE49-F238E27FC236}">
                <a16:creationId xmlns:a16="http://schemas.microsoft.com/office/drawing/2014/main" id="{901F0EC1-398B-4452-8CEA-8F7D50FA625B}"/>
              </a:ext>
            </a:extLst>
          </p:cNvPr>
          <p:cNvPicPr/>
          <p:nvPr/>
        </p:nvPicPr>
        <p:blipFill rotWithShape="1">
          <a:blip r:embed="rId7">
            <a:extLst>
              <a:ext uri="{28A0092B-C50C-407E-A947-70E740481C1C}">
                <a14:useLocalDpi xmlns:a14="http://schemas.microsoft.com/office/drawing/2010/main" val="0"/>
              </a:ext>
            </a:extLst>
          </a:blip>
          <a:srcRect l="3235" t="14502" r="990" b="12582"/>
          <a:stretch/>
        </p:blipFill>
        <p:spPr bwMode="auto">
          <a:xfrm>
            <a:off x="3346239" y="6547423"/>
            <a:ext cx="3276600" cy="696384"/>
          </a:xfrm>
          <a:prstGeom prst="rect">
            <a:avLst/>
          </a:prstGeom>
          <a:noFill/>
        </p:spPr>
      </p:pic>
      <p:sp>
        <p:nvSpPr>
          <p:cNvPr id="18" name="Subtitle 2">
            <a:extLst>
              <a:ext uri="{FF2B5EF4-FFF2-40B4-BE49-F238E27FC236}">
                <a16:creationId xmlns:a16="http://schemas.microsoft.com/office/drawing/2014/main" id="{0CF84BBA-F193-4E8B-97CA-306015A72B04}"/>
              </a:ext>
            </a:extLst>
          </p:cNvPr>
          <p:cNvSpPr txBox="1">
            <a:spLocks/>
          </p:cNvSpPr>
          <p:nvPr/>
        </p:nvSpPr>
        <p:spPr>
          <a:xfrm>
            <a:off x="1870155" y="7123576"/>
            <a:ext cx="6228768" cy="635912"/>
          </a:xfrm>
          <a:prstGeom prst="rect">
            <a:avLst/>
          </a:prstGeom>
        </p:spPr>
        <p:txBody>
          <a:bodyPr vert="horz" wrap="square" lIns="91440" tIns="45720" rIns="91440" bIns="45720" rtlCol="0" anchor="t">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200" dirty="0">
                <a:solidFill>
                  <a:schemeClr val="bg1">
                    <a:lumMod val="85000"/>
                  </a:schemeClr>
                </a:solidFill>
                <a:effectLst>
                  <a:outerShdw blurRad="38100" dist="38100" dir="2700000" algn="tl">
                    <a:srgbClr val="000000">
                      <a:alpha val="43137"/>
                    </a:srgbClr>
                  </a:outerShdw>
                </a:effectLst>
                <a:latin typeface="Calibri" panose="020F0502020204030204" pitchFamily="34" charset="0"/>
              </a:rPr>
              <a:t>Veteran’s Employment Series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7200" y="533400"/>
            <a:ext cx="8077200" cy="628377"/>
          </a:xfrm>
          <a:prstGeom prst="rect">
            <a:avLst/>
          </a:prstGeom>
        </p:spPr>
        <p:txBody>
          <a:bodyPr vert="horz" wrap="square" lIns="0" tIns="12700" rIns="0" bIns="0" rtlCol="0">
            <a:spAutoFit/>
          </a:bodyPr>
          <a:lstStyle/>
          <a:p>
            <a:pPr marL="12700">
              <a:lnSpc>
                <a:spcPct val="100000"/>
              </a:lnSpc>
              <a:spcBef>
                <a:spcPts val="100"/>
              </a:spcBef>
            </a:pPr>
            <a:r>
              <a:rPr lang="en-US" sz="4000" b="1" dirty="0">
                <a:solidFill>
                  <a:srgbClr val="0070C0"/>
                </a:solidFill>
                <a:effectLst>
                  <a:outerShdw blurRad="38100" dist="38100" dir="2700000" algn="tl">
                    <a:srgbClr val="000000">
                      <a:alpha val="43137"/>
                    </a:srgbClr>
                  </a:outerShdw>
                </a:effectLst>
                <a:latin typeface="+mn-lt"/>
                <a:cs typeface="Arial" panose="020B0604020202020204" pitchFamily="34" charset="0"/>
              </a:rPr>
              <a:t>CHECKLIST</a:t>
            </a:r>
            <a:endParaRPr sz="3600" dirty="0"/>
          </a:p>
        </p:txBody>
      </p:sp>
      <p:sp>
        <p:nvSpPr>
          <p:cNvPr id="5" name="Content Placeholder 2">
            <a:extLst>
              <a:ext uri="{FF2B5EF4-FFF2-40B4-BE49-F238E27FC236}">
                <a16:creationId xmlns:a16="http://schemas.microsoft.com/office/drawing/2014/main" id="{FFE77BBE-C61E-4706-89A7-2675BF1B5650}"/>
              </a:ext>
            </a:extLst>
          </p:cNvPr>
          <p:cNvSpPr txBox="1">
            <a:spLocks/>
          </p:cNvSpPr>
          <p:nvPr/>
        </p:nvSpPr>
        <p:spPr>
          <a:xfrm>
            <a:off x="685800" y="1676400"/>
            <a:ext cx="8610600" cy="5029200"/>
          </a:xfrm>
          <a:prstGeom prst="rect">
            <a:avLst/>
          </a:prstGeom>
        </p:spPr>
        <p:txBody>
          <a:bodyPr wrap="square" lIns="0" tIns="0" rIns="0" bIns="0" rtlCol="0">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457200" indent="-457200" eaLnBrk="1" hangingPunct="1">
              <a:buFont typeface="Wingdings" panose="05000000000000000000" pitchFamily="2" charset="2"/>
              <a:buChar char="§"/>
              <a:defRPr/>
            </a:pPr>
            <a:r>
              <a:rPr lang="en-US" altLang="en-US" sz="3200" b="1" dirty="0"/>
              <a:t>Confirm date, time and place of interview</a:t>
            </a:r>
          </a:p>
          <a:p>
            <a:pPr marL="457200" indent="-457200" eaLnBrk="1" hangingPunct="1">
              <a:buFont typeface="Wingdings" panose="05000000000000000000" pitchFamily="2" charset="2"/>
              <a:buChar char="§"/>
              <a:defRPr/>
            </a:pPr>
            <a:endParaRPr lang="en-US" altLang="en-US" sz="3200" b="1" dirty="0"/>
          </a:p>
          <a:p>
            <a:pPr marL="457200" indent="-457200" eaLnBrk="1" hangingPunct="1">
              <a:buFont typeface="Wingdings" panose="05000000000000000000" pitchFamily="2" charset="2"/>
              <a:buChar char="§"/>
              <a:defRPr/>
            </a:pPr>
            <a:r>
              <a:rPr lang="en-US" altLang="en-US" sz="3200" b="1" dirty="0"/>
              <a:t>Pack several copies of your resume; a list of references, and letters of recommendation</a:t>
            </a:r>
          </a:p>
          <a:p>
            <a:pPr marL="457200" indent="-457200" eaLnBrk="1" hangingPunct="1">
              <a:buFont typeface="Wingdings" panose="05000000000000000000" pitchFamily="2" charset="2"/>
              <a:buChar char="§"/>
              <a:defRPr/>
            </a:pPr>
            <a:endParaRPr lang="en-US" altLang="en-US" sz="3200" b="1" dirty="0"/>
          </a:p>
          <a:p>
            <a:pPr marL="457200" indent="-457200" eaLnBrk="1" hangingPunct="1">
              <a:buFont typeface="Wingdings" panose="05000000000000000000" pitchFamily="2" charset="2"/>
              <a:buChar char="§"/>
              <a:defRPr/>
            </a:pPr>
            <a:r>
              <a:rPr lang="en-US" altLang="en-US" sz="3200" b="1" dirty="0"/>
              <a:t>Dress appropriately</a:t>
            </a:r>
          </a:p>
          <a:p>
            <a:pPr marL="457200" indent="-457200" eaLnBrk="1" hangingPunct="1">
              <a:buFont typeface="Wingdings" panose="05000000000000000000" pitchFamily="2" charset="2"/>
              <a:buChar char="§"/>
              <a:defRPr/>
            </a:pPr>
            <a:endParaRPr lang="en-US" altLang="en-US" sz="3200" b="1" dirty="0"/>
          </a:p>
          <a:p>
            <a:pPr marL="457200" indent="-457200" eaLnBrk="1" hangingPunct="1">
              <a:buFont typeface="Wingdings" panose="05000000000000000000" pitchFamily="2" charset="2"/>
              <a:buChar char="§"/>
              <a:defRPr/>
            </a:pPr>
            <a:r>
              <a:rPr lang="en-US" altLang="en-US" sz="3200" b="1" dirty="0"/>
              <a:t>Be punctual 	</a:t>
            </a:r>
            <a:endParaRPr lang="en-US" altLang="en-US" sz="2800" b="1" dirty="0"/>
          </a:p>
        </p:txBody>
      </p:sp>
    </p:spTree>
    <p:extLst>
      <p:ext uri="{BB962C8B-B14F-4D97-AF65-F5344CB8AC3E}">
        <p14:creationId xmlns:p14="http://schemas.microsoft.com/office/powerpoint/2010/main" val="20343517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7200" y="533400"/>
            <a:ext cx="8077200" cy="628377"/>
          </a:xfrm>
          <a:prstGeom prst="rect">
            <a:avLst/>
          </a:prstGeom>
        </p:spPr>
        <p:txBody>
          <a:bodyPr vert="horz" wrap="square" lIns="0" tIns="12700" rIns="0" bIns="0" rtlCol="0">
            <a:spAutoFit/>
          </a:bodyPr>
          <a:lstStyle/>
          <a:p>
            <a:pPr marL="12700">
              <a:lnSpc>
                <a:spcPct val="100000"/>
              </a:lnSpc>
              <a:spcBef>
                <a:spcPts val="100"/>
              </a:spcBef>
            </a:pPr>
            <a:r>
              <a:rPr lang="en-US" sz="4000" b="1" dirty="0">
                <a:solidFill>
                  <a:srgbClr val="0070C0"/>
                </a:solidFill>
                <a:effectLst>
                  <a:outerShdw blurRad="38100" dist="38100" dir="2700000" algn="tl">
                    <a:srgbClr val="000000">
                      <a:alpha val="43137"/>
                    </a:srgbClr>
                  </a:outerShdw>
                </a:effectLst>
                <a:latin typeface="+mn-lt"/>
                <a:cs typeface="Arial" panose="020B0604020202020204" pitchFamily="34" charset="0"/>
              </a:rPr>
              <a:t>WHAT TO DO</a:t>
            </a:r>
            <a:endParaRPr sz="3600" dirty="0"/>
          </a:p>
        </p:txBody>
      </p:sp>
      <p:sp>
        <p:nvSpPr>
          <p:cNvPr id="5" name="Content Placeholder 2">
            <a:extLst>
              <a:ext uri="{FF2B5EF4-FFF2-40B4-BE49-F238E27FC236}">
                <a16:creationId xmlns:a16="http://schemas.microsoft.com/office/drawing/2014/main" id="{FFE77BBE-C61E-4706-89A7-2675BF1B5650}"/>
              </a:ext>
            </a:extLst>
          </p:cNvPr>
          <p:cNvSpPr txBox="1">
            <a:spLocks/>
          </p:cNvSpPr>
          <p:nvPr/>
        </p:nvSpPr>
        <p:spPr>
          <a:xfrm>
            <a:off x="609600" y="1371600"/>
            <a:ext cx="8610600" cy="5562600"/>
          </a:xfrm>
          <a:prstGeom prst="rect">
            <a:avLst/>
          </a:prstGeom>
        </p:spPr>
        <p:txBody>
          <a:bodyPr wrap="square" lIns="0" tIns="0" rIns="0" bIns="0" rtlCol="0">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457200" indent="-457200" eaLnBrk="1" hangingPunct="1">
              <a:buFont typeface="Wingdings" panose="05000000000000000000" pitchFamily="2" charset="2"/>
              <a:buChar char="§"/>
            </a:pPr>
            <a:r>
              <a:rPr lang="en-US" altLang="en-US" sz="3200" b="1" dirty="0"/>
              <a:t>Arrive 10-15 minutes early.</a:t>
            </a:r>
          </a:p>
          <a:p>
            <a:pPr marL="457200" indent="-457200" eaLnBrk="1" hangingPunct="1">
              <a:buFont typeface="Wingdings" panose="05000000000000000000" pitchFamily="2" charset="2"/>
              <a:buChar char="§"/>
            </a:pPr>
            <a:endParaRPr lang="en-US" altLang="en-US" sz="3200" b="1" dirty="0"/>
          </a:p>
          <a:p>
            <a:pPr marL="457200" indent="-457200" eaLnBrk="1" hangingPunct="1">
              <a:buFont typeface="Wingdings" panose="05000000000000000000" pitchFamily="2" charset="2"/>
              <a:buChar char="§"/>
            </a:pPr>
            <a:r>
              <a:rPr lang="en-US" altLang="en-US" sz="3200" b="1" dirty="0"/>
              <a:t>Have pen and paper. </a:t>
            </a:r>
            <a:r>
              <a:rPr lang="en-US" altLang="en-US" sz="3200" i="1" dirty="0">
                <a:solidFill>
                  <a:schemeClr val="accent1">
                    <a:lumMod val="75000"/>
                  </a:schemeClr>
                </a:solidFill>
              </a:rPr>
              <a:t>Borrowing a pen indicates lack of preparation</a:t>
            </a:r>
          </a:p>
          <a:p>
            <a:pPr marL="457200" indent="-457200" eaLnBrk="1" hangingPunct="1">
              <a:buFont typeface="Wingdings" panose="05000000000000000000" pitchFamily="2" charset="2"/>
              <a:buChar char="§"/>
            </a:pPr>
            <a:endParaRPr lang="en-US" altLang="en-US" sz="3200" i="1" dirty="0">
              <a:solidFill>
                <a:schemeClr val="accent1">
                  <a:lumMod val="75000"/>
                </a:schemeClr>
              </a:solidFill>
            </a:endParaRPr>
          </a:p>
          <a:p>
            <a:pPr marL="457200" indent="-457200" eaLnBrk="1" hangingPunct="1">
              <a:buFont typeface="Wingdings" panose="05000000000000000000" pitchFamily="2" charset="2"/>
              <a:buChar char="§"/>
            </a:pPr>
            <a:r>
              <a:rPr lang="en-US" altLang="en-US" sz="3200" b="1" dirty="0"/>
              <a:t>Be enthusiastic. </a:t>
            </a:r>
            <a:r>
              <a:rPr lang="en-US" altLang="en-US" sz="3200" i="1" dirty="0">
                <a:solidFill>
                  <a:schemeClr val="accent1">
                    <a:lumMod val="75000"/>
                  </a:schemeClr>
                </a:solidFill>
              </a:rPr>
              <a:t>Recruiters remember a positive attitude</a:t>
            </a:r>
          </a:p>
          <a:p>
            <a:pPr marL="457200" indent="-457200" eaLnBrk="1" hangingPunct="1">
              <a:buFont typeface="Wingdings" panose="05000000000000000000" pitchFamily="2" charset="2"/>
              <a:buChar char="§"/>
            </a:pPr>
            <a:endParaRPr lang="en-US" altLang="en-US" sz="3200" i="1" dirty="0">
              <a:solidFill>
                <a:schemeClr val="accent1">
                  <a:lumMod val="75000"/>
                </a:schemeClr>
              </a:solidFill>
            </a:endParaRPr>
          </a:p>
          <a:p>
            <a:pPr marL="457200" indent="-457200" eaLnBrk="1" hangingPunct="1">
              <a:buFont typeface="Wingdings" panose="05000000000000000000" pitchFamily="2" charset="2"/>
              <a:buChar char="§"/>
            </a:pPr>
            <a:r>
              <a:rPr lang="en-US" altLang="en-US" sz="3200" b="1" dirty="0"/>
              <a:t>Listen carefully to questions before responding.</a:t>
            </a:r>
          </a:p>
          <a:p>
            <a:pPr marL="457200" indent="-457200" eaLnBrk="1" hangingPunct="1">
              <a:buFont typeface="Wingdings" panose="05000000000000000000" pitchFamily="2" charset="2"/>
              <a:buChar char="§"/>
            </a:pPr>
            <a:endParaRPr lang="en-US" altLang="en-US" sz="3200" b="1" dirty="0"/>
          </a:p>
          <a:p>
            <a:pPr marL="457200" indent="-457200" eaLnBrk="1" hangingPunct="1">
              <a:buFont typeface="Wingdings" panose="05000000000000000000" pitchFamily="2" charset="2"/>
              <a:buChar char="§"/>
            </a:pPr>
            <a:r>
              <a:rPr lang="en-US" altLang="en-US" sz="3200" b="1" dirty="0"/>
              <a:t>Unless asked, do not discuss salary and benefits</a:t>
            </a:r>
          </a:p>
        </p:txBody>
      </p:sp>
    </p:spTree>
    <p:extLst>
      <p:ext uri="{BB962C8B-B14F-4D97-AF65-F5344CB8AC3E}">
        <p14:creationId xmlns:p14="http://schemas.microsoft.com/office/powerpoint/2010/main" val="25145330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7200" y="533400"/>
            <a:ext cx="8077200" cy="628377"/>
          </a:xfrm>
          <a:prstGeom prst="rect">
            <a:avLst/>
          </a:prstGeom>
        </p:spPr>
        <p:txBody>
          <a:bodyPr vert="horz" wrap="square" lIns="0" tIns="12700" rIns="0" bIns="0" rtlCol="0">
            <a:spAutoFit/>
          </a:bodyPr>
          <a:lstStyle/>
          <a:p>
            <a:pPr marL="12700">
              <a:lnSpc>
                <a:spcPct val="100000"/>
              </a:lnSpc>
              <a:spcBef>
                <a:spcPts val="100"/>
              </a:spcBef>
            </a:pPr>
            <a:r>
              <a:rPr lang="en-US" altLang="en-US" sz="4000" b="1" dirty="0">
                <a:solidFill>
                  <a:srgbClr val="0070C0"/>
                </a:solidFill>
                <a:effectLst>
                  <a:outerShdw blurRad="38100" dist="38100" dir="2700000" algn="tl">
                    <a:srgbClr val="000000">
                      <a:alpha val="43137"/>
                    </a:srgbClr>
                  </a:outerShdw>
                </a:effectLst>
                <a:latin typeface="+mn-lt"/>
                <a:cs typeface="Arial" panose="020B0604020202020204" pitchFamily="34" charset="0"/>
              </a:rPr>
              <a:t>DRESSING FOR THE INTERVIEW</a:t>
            </a:r>
            <a:endParaRPr sz="3600" dirty="0"/>
          </a:p>
        </p:txBody>
      </p:sp>
      <p:sp>
        <p:nvSpPr>
          <p:cNvPr id="5" name="Content Placeholder 2">
            <a:extLst>
              <a:ext uri="{FF2B5EF4-FFF2-40B4-BE49-F238E27FC236}">
                <a16:creationId xmlns:a16="http://schemas.microsoft.com/office/drawing/2014/main" id="{FFE77BBE-C61E-4706-89A7-2675BF1B5650}"/>
              </a:ext>
            </a:extLst>
          </p:cNvPr>
          <p:cNvSpPr txBox="1">
            <a:spLocks/>
          </p:cNvSpPr>
          <p:nvPr/>
        </p:nvSpPr>
        <p:spPr>
          <a:xfrm>
            <a:off x="609600" y="1371600"/>
            <a:ext cx="8610600" cy="5562600"/>
          </a:xfrm>
          <a:prstGeom prst="rect">
            <a:avLst/>
          </a:prstGeom>
        </p:spPr>
        <p:txBody>
          <a:bodyPr wrap="square" lIns="0" tIns="0" rIns="0" bIns="0" rtlCol="0">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457200" indent="-457200" eaLnBrk="1" fontAlgn="auto" hangingPunct="1">
              <a:spcAft>
                <a:spcPts val="0"/>
              </a:spcAft>
              <a:buFont typeface="Wingdings" panose="05000000000000000000" pitchFamily="2" charset="2"/>
              <a:buChar char="§"/>
              <a:defRPr/>
            </a:pPr>
            <a:r>
              <a:rPr lang="en-US" sz="3200" b="1" dirty="0"/>
              <a:t>Wear clothing indicates you’re ready to work </a:t>
            </a:r>
          </a:p>
          <a:p>
            <a:pPr marL="457200" indent="-457200" eaLnBrk="1" fontAlgn="auto" hangingPunct="1">
              <a:spcAft>
                <a:spcPts val="0"/>
              </a:spcAft>
              <a:buFont typeface="Wingdings" panose="05000000000000000000" pitchFamily="2" charset="2"/>
              <a:buChar char="§"/>
              <a:defRPr/>
            </a:pPr>
            <a:endParaRPr lang="en-US" sz="3200" b="1" dirty="0"/>
          </a:p>
          <a:p>
            <a:pPr marL="457200" indent="-457200" eaLnBrk="1" fontAlgn="auto" hangingPunct="1">
              <a:spcAft>
                <a:spcPts val="0"/>
              </a:spcAft>
              <a:buFont typeface="Wingdings" panose="05000000000000000000" pitchFamily="2" charset="2"/>
              <a:buChar char="§"/>
              <a:defRPr/>
            </a:pPr>
            <a:r>
              <a:rPr lang="en-US" sz="3200" b="1" dirty="0"/>
              <a:t>Fresh and neatly pressed</a:t>
            </a:r>
          </a:p>
          <a:p>
            <a:pPr marL="457200" indent="-457200" eaLnBrk="1" fontAlgn="auto" hangingPunct="1">
              <a:spcAft>
                <a:spcPts val="0"/>
              </a:spcAft>
              <a:buFont typeface="Wingdings" panose="05000000000000000000" pitchFamily="2" charset="2"/>
              <a:buChar char="§"/>
              <a:defRPr/>
            </a:pPr>
            <a:endParaRPr lang="en-US" sz="3200" b="1" dirty="0"/>
          </a:p>
          <a:p>
            <a:pPr marL="457200" indent="-457200" eaLnBrk="1" fontAlgn="auto" hangingPunct="1">
              <a:spcAft>
                <a:spcPts val="0"/>
              </a:spcAft>
              <a:buFont typeface="Wingdings" panose="05000000000000000000" pitchFamily="2" charset="2"/>
              <a:buChar char="§"/>
              <a:defRPr/>
            </a:pPr>
            <a:r>
              <a:rPr lang="en-US" sz="3200" b="1" dirty="0"/>
              <a:t>Wear conservative shoes a clean and well-groomed hairstyle and fingernails </a:t>
            </a:r>
          </a:p>
          <a:p>
            <a:pPr marL="457200" indent="-457200" eaLnBrk="1" fontAlgn="auto" hangingPunct="1">
              <a:spcAft>
                <a:spcPts val="0"/>
              </a:spcAft>
              <a:buFont typeface="Wingdings" panose="05000000000000000000" pitchFamily="2" charset="2"/>
              <a:buChar char="§"/>
              <a:defRPr/>
            </a:pPr>
            <a:endParaRPr lang="en-US" sz="3200" b="1" dirty="0"/>
          </a:p>
          <a:p>
            <a:pPr marL="457200" indent="-457200" eaLnBrk="1" fontAlgn="auto" hangingPunct="1">
              <a:spcAft>
                <a:spcPts val="0"/>
              </a:spcAft>
              <a:buFont typeface="Wingdings" panose="05000000000000000000" pitchFamily="2" charset="2"/>
              <a:buChar char="§"/>
              <a:defRPr/>
            </a:pPr>
            <a:r>
              <a:rPr lang="en-US" sz="3200" b="1" dirty="0"/>
              <a:t>Wear minimal cologne or perfume</a:t>
            </a:r>
          </a:p>
          <a:p>
            <a:pPr marL="457200" indent="-457200" eaLnBrk="1" fontAlgn="auto" hangingPunct="1">
              <a:spcAft>
                <a:spcPts val="0"/>
              </a:spcAft>
              <a:buFont typeface="Wingdings" panose="05000000000000000000" pitchFamily="2" charset="2"/>
              <a:buChar char="§"/>
              <a:defRPr/>
            </a:pPr>
            <a:endParaRPr lang="en-US" sz="3200" b="1" dirty="0"/>
          </a:p>
          <a:p>
            <a:pPr marL="457200" indent="-457200" eaLnBrk="1" fontAlgn="auto" hangingPunct="1">
              <a:spcAft>
                <a:spcPts val="0"/>
              </a:spcAft>
              <a:buFont typeface="Wingdings" panose="05000000000000000000" pitchFamily="2" charset="2"/>
              <a:buChar char="§"/>
              <a:defRPr/>
            </a:pPr>
            <a:r>
              <a:rPr lang="en-US" sz="3200" b="1" dirty="0"/>
              <a:t>Be sure to empty your pockets, no noisy coins</a:t>
            </a:r>
          </a:p>
          <a:p>
            <a:pPr eaLnBrk="1" fontAlgn="auto" hangingPunct="1">
              <a:spcAft>
                <a:spcPts val="0"/>
              </a:spcAft>
              <a:defRPr/>
            </a:pPr>
            <a:r>
              <a:rPr lang="en-US" sz="3200" b="1" dirty="0"/>
              <a:t>     No gum, candy or cigarettes</a:t>
            </a:r>
          </a:p>
        </p:txBody>
      </p:sp>
    </p:spTree>
    <p:extLst>
      <p:ext uri="{BB962C8B-B14F-4D97-AF65-F5344CB8AC3E}">
        <p14:creationId xmlns:p14="http://schemas.microsoft.com/office/powerpoint/2010/main" val="32694373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7200" y="533400"/>
            <a:ext cx="8077200" cy="628377"/>
          </a:xfrm>
          <a:prstGeom prst="rect">
            <a:avLst/>
          </a:prstGeom>
        </p:spPr>
        <p:txBody>
          <a:bodyPr vert="horz" wrap="square" lIns="0" tIns="12700" rIns="0" bIns="0" rtlCol="0">
            <a:spAutoFit/>
          </a:bodyPr>
          <a:lstStyle/>
          <a:p>
            <a:pPr marL="12700">
              <a:lnSpc>
                <a:spcPct val="100000"/>
              </a:lnSpc>
              <a:spcBef>
                <a:spcPts val="100"/>
              </a:spcBef>
            </a:pPr>
            <a:r>
              <a:rPr lang="en-US" sz="4000" b="1" dirty="0">
                <a:solidFill>
                  <a:srgbClr val="0070C0"/>
                </a:solidFill>
                <a:effectLst>
                  <a:outerShdw blurRad="38100" dist="38100" dir="2700000" algn="tl">
                    <a:srgbClr val="000000">
                      <a:alpha val="43137"/>
                    </a:srgbClr>
                  </a:outerShdw>
                </a:effectLst>
                <a:latin typeface="+mn-lt"/>
                <a:cs typeface="Arial" panose="020B0604020202020204" pitchFamily="34" charset="0"/>
              </a:rPr>
              <a:t>THINGS TO AVOID IN AN INTERVIEW</a:t>
            </a:r>
            <a:endParaRPr sz="3600" dirty="0"/>
          </a:p>
        </p:txBody>
      </p:sp>
      <p:sp>
        <p:nvSpPr>
          <p:cNvPr id="5" name="Content Placeholder 2">
            <a:extLst>
              <a:ext uri="{FF2B5EF4-FFF2-40B4-BE49-F238E27FC236}">
                <a16:creationId xmlns:a16="http://schemas.microsoft.com/office/drawing/2014/main" id="{FFE77BBE-C61E-4706-89A7-2675BF1B5650}"/>
              </a:ext>
            </a:extLst>
          </p:cNvPr>
          <p:cNvSpPr txBox="1">
            <a:spLocks/>
          </p:cNvSpPr>
          <p:nvPr/>
        </p:nvSpPr>
        <p:spPr>
          <a:xfrm>
            <a:off x="609600" y="1371600"/>
            <a:ext cx="9220200" cy="5562600"/>
          </a:xfrm>
          <a:prstGeom prst="rect">
            <a:avLst/>
          </a:prstGeom>
        </p:spPr>
        <p:txBody>
          <a:bodyPr wrap="square" lIns="0" tIns="0" rIns="0" bIns="0" rtlCol="0">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457200" indent="-457200" eaLnBrk="1" fontAlgn="auto" hangingPunct="1">
              <a:spcAft>
                <a:spcPts val="0"/>
              </a:spcAft>
              <a:buFont typeface="Wingdings" panose="05000000000000000000" pitchFamily="2" charset="2"/>
              <a:buChar char="§"/>
              <a:defRPr/>
            </a:pPr>
            <a:r>
              <a:rPr lang="en-US" sz="3200" b="1" dirty="0"/>
              <a:t>Do not discuss personal issues</a:t>
            </a:r>
          </a:p>
          <a:p>
            <a:pPr marL="457200" indent="-457200" eaLnBrk="1" fontAlgn="auto" hangingPunct="1">
              <a:spcAft>
                <a:spcPts val="0"/>
              </a:spcAft>
              <a:buFont typeface="Wingdings" panose="05000000000000000000" pitchFamily="2" charset="2"/>
              <a:buChar char="§"/>
              <a:defRPr/>
            </a:pPr>
            <a:r>
              <a:rPr lang="en-US" sz="3200" b="1" dirty="0"/>
              <a:t>Turn off your Cell Phone</a:t>
            </a:r>
          </a:p>
          <a:p>
            <a:pPr marL="457200" indent="-457200" eaLnBrk="1" fontAlgn="auto" hangingPunct="1">
              <a:spcAft>
                <a:spcPts val="0"/>
              </a:spcAft>
              <a:buFont typeface="Wingdings" panose="05000000000000000000" pitchFamily="2" charset="2"/>
              <a:buChar char="§"/>
              <a:defRPr/>
            </a:pPr>
            <a:r>
              <a:rPr lang="en-US" sz="3200" b="1" dirty="0"/>
              <a:t>No Chewing Gum</a:t>
            </a:r>
          </a:p>
          <a:p>
            <a:pPr marL="457200" indent="-457200" eaLnBrk="1" fontAlgn="auto" hangingPunct="1">
              <a:spcAft>
                <a:spcPts val="0"/>
              </a:spcAft>
              <a:buFont typeface="Wingdings" panose="05000000000000000000" pitchFamily="2" charset="2"/>
              <a:buChar char="§"/>
              <a:defRPr/>
            </a:pPr>
            <a:r>
              <a:rPr lang="en-US" sz="3200" b="1" dirty="0"/>
              <a:t>Poor personal appearance</a:t>
            </a:r>
          </a:p>
          <a:p>
            <a:pPr marL="457200" indent="-457200" eaLnBrk="1" fontAlgn="auto" hangingPunct="1">
              <a:spcAft>
                <a:spcPts val="0"/>
              </a:spcAft>
              <a:buFont typeface="Wingdings" panose="05000000000000000000" pitchFamily="2" charset="2"/>
              <a:buChar char="§"/>
              <a:defRPr/>
            </a:pPr>
            <a:r>
              <a:rPr lang="en-US" sz="3200" b="1" dirty="0"/>
              <a:t>Lack of interest and enthusiasm; passive/indifferent</a:t>
            </a:r>
          </a:p>
          <a:p>
            <a:pPr marL="457200" indent="-457200" eaLnBrk="1" fontAlgn="auto" hangingPunct="1">
              <a:spcAft>
                <a:spcPts val="0"/>
              </a:spcAft>
              <a:buFont typeface="Wingdings" panose="05000000000000000000" pitchFamily="2" charset="2"/>
              <a:buChar char="§"/>
              <a:defRPr/>
            </a:pPr>
            <a:r>
              <a:rPr lang="en-US" sz="3200" b="1" dirty="0"/>
              <a:t>Over-emphasis on money</a:t>
            </a:r>
          </a:p>
          <a:p>
            <a:pPr marL="457200" indent="-457200" eaLnBrk="1" fontAlgn="auto" hangingPunct="1">
              <a:spcAft>
                <a:spcPts val="0"/>
              </a:spcAft>
              <a:buFont typeface="Wingdings" panose="05000000000000000000" pitchFamily="2" charset="2"/>
              <a:buChar char="§"/>
              <a:defRPr/>
            </a:pPr>
            <a:r>
              <a:rPr lang="en-US" sz="3200" b="1" dirty="0"/>
              <a:t>Criticism of past employer</a:t>
            </a:r>
          </a:p>
          <a:p>
            <a:pPr marL="457200" indent="-457200" eaLnBrk="1" fontAlgn="auto" hangingPunct="1">
              <a:spcAft>
                <a:spcPts val="0"/>
              </a:spcAft>
              <a:buFont typeface="Wingdings" panose="05000000000000000000" pitchFamily="2" charset="2"/>
              <a:buChar char="§"/>
              <a:defRPr/>
            </a:pPr>
            <a:r>
              <a:rPr lang="en-US" sz="3200" b="1" dirty="0"/>
              <a:t>Tardiness </a:t>
            </a:r>
          </a:p>
          <a:p>
            <a:pPr marL="457200" indent="-457200" eaLnBrk="1" fontAlgn="auto" hangingPunct="1">
              <a:spcAft>
                <a:spcPts val="0"/>
              </a:spcAft>
              <a:buFont typeface="Wingdings" panose="05000000000000000000" pitchFamily="2" charset="2"/>
              <a:buChar char="§"/>
              <a:defRPr/>
            </a:pPr>
            <a:r>
              <a:rPr lang="en-US" sz="3200" b="1" dirty="0"/>
              <a:t>Failure to express appreciation for interviewer’s time</a:t>
            </a:r>
          </a:p>
        </p:txBody>
      </p:sp>
    </p:spTree>
    <p:extLst>
      <p:ext uri="{BB962C8B-B14F-4D97-AF65-F5344CB8AC3E}">
        <p14:creationId xmlns:p14="http://schemas.microsoft.com/office/powerpoint/2010/main" val="4767614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7200" y="533400"/>
            <a:ext cx="8077200" cy="628377"/>
          </a:xfrm>
          <a:prstGeom prst="rect">
            <a:avLst/>
          </a:prstGeom>
        </p:spPr>
        <p:txBody>
          <a:bodyPr vert="horz" wrap="square" lIns="0" tIns="12700" rIns="0" bIns="0" rtlCol="0">
            <a:spAutoFit/>
          </a:bodyPr>
          <a:lstStyle/>
          <a:p>
            <a:pPr marL="12700">
              <a:lnSpc>
                <a:spcPct val="100000"/>
              </a:lnSpc>
              <a:spcBef>
                <a:spcPts val="100"/>
              </a:spcBef>
            </a:pPr>
            <a:r>
              <a:rPr lang="en-US" sz="4000" b="1" dirty="0">
                <a:solidFill>
                  <a:srgbClr val="0070C0"/>
                </a:solidFill>
                <a:effectLst>
                  <a:outerShdw blurRad="38100" dist="38100" dir="2700000" algn="tl">
                    <a:srgbClr val="000000">
                      <a:alpha val="43137"/>
                    </a:srgbClr>
                  </a:outerShdw>
                </a:effectLst>
                <a:latin typeface="+mn-lt"/>
                <a:cs typeface="Arial" panose="020B0604020202020204" pitchFamily="34" charset="0"/>
              </a:rPr>
              <a:t>THINGS TO AVOID IN AN INTERVIEW</a:t>
            </a:r>
            <a:endParaRPr sz="3600" dirty="0"/>
          </a:p>
        </p:txBody>
      </p:sp>
      <p:sp>
        <p:nvSpPr>
          <p:cNvPr id="5" name="Content Placeholder 2">
            <a:extLst>
              <a:ext uri="{FF2B5EF4-FFF2-40B4-BE49-F238E27FC236}">
                <a16:creationId xmlns:a16="http://schemas.microsoft.com/office/drawing/2014/main" id="{FFE77BBE-C61E-4706-89A7-2675BF1B5650}"/>
              </a:ext>
            </a:extLst>
          </p:cNvPr>
          <p:cNvSpPr txBox="1">
            <a:spLocks/>
          </p:cNvSpPr>
          <p:nvPr/>
        </p:nvSpPr>
        <p:spPr>
          <a:xfrm>
            <a:off x="533400" y="1905000"/>
            <a:ext cx="9220200" cy="4343400"/>
          </a:xfrm>
          <a:prstGeom prst="rect">
            <a:avLst/>
          </a:prstGeom>
        </p:spPr>
        <p:txBody>
          <a:bodyPr wrap="square" lIns="0" tIns="0" rIns="0" bIns="0" rtlCol="0">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457200" indent="-457200" eaLnBrk="1" hangingPunct="1">
              <a:buFont typeface="Wingdings" panose="05000000000000000000" pitchFamily="2" charset="2"/>
              <a:buChar char="§"/>
            </a:pPr>
            <a:r>
              <a:rPr lang="en-US" altLang="en-US" sz="3200" b="1" dirty="0"/>
              <a:t>Failure to ask pertinent questions about the position </a:t>
            </a:r>
          </a:p>
          <a:p>
            <a:pPr marL="457200" indent="-457200" eaLnBrk="1" hangingPunct="1">
              <a:buFont typeface="Wingdings" panose="05000000000000000000" pitchFamily="2" charset="2"/>
              <a:buChar char="§"/>
            </a:pPr>
            <a:endParaRPr lang="en-US" altLang="en-US" sz="3200" b="1" dirty="0"/>
          </a:p>
          <a:p>
            <a:pPr marL="457200" indent="-457200" eaLnBrk="1" hangingPunct="1">
              <a:buFont typeface="Wingdings" panose="05000000000000000000" pitchFamily="2" charset="2"/>
              <a:buChar char="§"/>
            </a:pPr>
            <a:r>
              <a:rPr lang="en-US" altLang="en-US" sz="3200" b="1" dirty="0"/>
              <a:t>Inability to express self clearly; weak voice, poor diction, poor grammar</a:t>
            </a:r>
          </a:p>
          <a:p>
            <a:pPr marL="457200" indent="-457200" eaLnBrk="1" hangingPunct="1">
              <a:buFont typeface="Wingdings" panose="05000000000000000000" pitchFamily="2" charset="2"/>
              <a:buChar char="§"/>
            </a:pPr>
            <a:endParaRPr lang="en-US" altLang="en-US" sz="3200" b="1" dirty="0"/>
          </a:p>
          <a:p>
            <a:pPr marL="457200" indent="-457200" eaLnBrk="1" hangingPunct="1">
              <a:buFont typeface="Wingdings" panose="05000000000000000000" pitchFamily="2" charset="2"/>
              <a:buChar char="§"/>
            </a:pPr>
            <a:r>
              <a:rPr lang="en-US" altLang="en-US" sz="3200" b="1" dirty="0"/>
              <a:t>Lack of confidence and poise, nervous </a:t>
            </a:r>
            <a:endParaRPr lang="en-US" altLang="en-US" sz="2400" b="1" dirty="0"/>
          </a:p>
        </p:txBody>
      </p:sp>
    </p:spTree>
    <p:extLst>
      <p:ext uri="{BB962C8B-B14F-4D97-AF65-F5344CB8AC3E}">
        <p14:creationId xmlns:p14="http://schemas.microsoft.com/office/powerpoint/2010/main" val="38483815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7200" y="533400"/>
            <a:ext cx="8077200" cy="628377"/>
          </a:xfrm>
          <a:prstGeom prst="rect">
            <a:avLst/>
          </a:prstGeom>
        </p:spPr>
        <p:txBody>
          <a:bodyPr vert="horz" wrap="square" lIns="0" tIns="12700" rIns="0" bIns="0" rtlCol="0">
            <a:spAutoFit/>
          </a:bodyPr>
          <a:lstStyle/>
          <a:p>
            <a:pPr marL="12700">
              <a:lnSpc>
                <a:spcPct val="100000"/>
              </a:lnSpc>
              <a:spcBef>
                <a:spcPts val="100"/>
              </a:spcBef>
            </a:pPr>
            <a:r>
              <a:rPr lang="en-US" altLang="en-US" sz="4000" b="1" dirty="0">
                <a:solidFill>
                  <a:srgbClr val="0070C0"/>
                </a:solidFill>
                <a:effectLst>
                  <a:outerShdw blurRad="38100" dist="38100" dir="2700000" algn="tl">
                    <a:srgbClr val="000000">
                      <a:alpha val="43137"/>
                    </a:srgbClr>
                  </a:outerShdw>
                </a:effectLst>
                <a:latin typeface="+mn-lt"/>
              </a:rPr>
              <a:t>SELLING YOURSELF</a:t>
            </a:r>
            <a:endParaRPr sz="3600" dirty="0"/>
          </a:p>
        </p:txBody>
      </p:sp>
      <p:sp>
        <p:nvSpPr>
          <p:cNvPr id="5" name="Content Placeholder 2">
            <a:extLst>
              <a:ext uri="{FF2B5EF4-FFF2-40B4-BE49-F238E27FC236}">
                <a16:creationId xmlns:a16="http://schemas.microsoft.com/office/drawing/2014/main" id="{FFE77BBE-C61E-4706-89A7-2675BF1B5650}"/>
              </a:ext>
            </a:extLst>
          </p:cNvPr>
          <p:cNvSpPr txBox="1">
            <a:spLocks/>
          </p:cNvSpPr>
          <p:nvPr/>
        </p:nvSpPr>
        <p:spPr>
          <a:xfrm>
            <a:off x="533400" y="1828800"/>
            <a:ext cx="9220200" cy="4343400"/>
          </a:xfrm>
          <a:prstGeom prst="rect">
            <a:avLst/>
          </a:prstGeom>
        </p:spPr>
        <p:txBody>
          <a:bodyPr wrap="square" lIns="0" tIns="0" rIns="0" bIns="0" rtlCol="0">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457200" indent="-457200" eaLnBrk="1" hangingPunct="1">
              <a:buFont typeface="Wingdings" panose="05000000000000000000" pitchFamily="2" charset="2"/>
              <a:buChar char="§"/>
            </a:pPr>
            <a:r>
              <a:rPr lang="en-US" altLang="en-US" sz="3200" b="1" dirty="0"/>
              <a:t>Introduce yourself with a smile and handshake</a:t>
            </a:r>
          </a:p>
          <a:p>
            <a:pPr marL="457200" indent="-457200" eaLnBrk="1" hangingPunct="1">
              <a:buFont typeface="Wingdings" panose="05000000000000000000" pitchFamily="2" charset="2"/>
              <a:buChar char="§"/>
            </a:pPr>
            <a:r>
              <a:rPr lang="en-US" altLang="en-US" sz="3200" b="1" dirty="0"/>
              <a:t>Maintain good eye contact</a:t>
            </a:r>
          </a:p>
          <a:p>
            <a:pPr marL="457200" indent="-457200" eaLnBrk="1" hangingPunct="1">
              <a:buFont typeface="Wingdings" panose="05000000000000000000" pitchFamily="2" charset="2"/>
              <a:buChar char="§"/>
            </a:pPr>
            <a:r>
              <a:rPr lang="en-US" altLang="en-US" sz="3200" b="1" dirty="0"/>
              <a:t>Demonstrate the benefit of hiring you </a:t>
            </a:r>
          </a:p>
          <a:p>
            <a:pPr marL="457200" indent="-457200" eaLnBrk="1" hangingPunct="1">
              <a:buFont typeface="Wingdings" panose="05000000000000000000" pitchFamily="2" charset="2"/>
              <a:buChar char="§"/>
            </a:pPr>
            <a:r>
              <a:rPr lang="en-US" altLang="en-US" sz="3200" b="1" dirty="0"/>
              <a:t>Answer questions with:</a:t>
            </a:r>
            <a:br>
              <a:rPr lang="en-US" altLang="en-US" sz="3200" b="1" dirty="0"/>
            </a:br>
            <a:r>
              <a:rPr lang="en-US" altLang="en-US" sz="3200" dirty="0">
                <a:solidFill>
                  <a:schemeClr val="accent1">
                    <a:lumMod val="75000"/>
                  </a:schemeClr>
                </a:solidFill>
              </a:rPr>
              <a:t>"Yes/No, for example (accomplishment/result statement)" </a:t>
            </a:r>
          </a:p>
          <a:p>
            <a:pPr marL="457200" indent="-457200" eaLnBrk="1" hangingPunct="1">
              <a:buFont typeface="Wingdings" panose="05000000000000000000" pitchFamily="2" charset="2"/>
              <a:buChar char="§"/>
            </a:pPr>
            <a:r>
              <a:rPr lang="en-US" altLang="en-US" sz="3200" b="1" dirty="0"/>
              <a:t>Show interest in what the interviewer is saying, by nodding and leaning toward them</a:t>
            </a:r>
          </a:p>
        </p:txBody>
      </p:sp>
    </p:spTree>
    <p:extLst>
      <p:ext uri="{BB962C8B-B14F-4D97-AF65-F5344CB8AC3E}">
        <p14:creationId xmlns:p14="http://schemas.microsoft.com/office/powerpoint/2010/main" val="32596246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7200" y="533400"/>
            <a:ext cx="8077200" cy="628377"/>
          </a:xfrm>
          <a:prstGeom prst="rect">
            <a:avLst/>
          </a:prstGeom>
        </p:spPr>
        <p:txBody>
          <a:bodyPr vert="horz" wrap="square" lIns="0" tIns="12700" rIns="0" bIns="0" rtlCol="0">
            <a:spAutoFit/>
          </a:bodyPr>
          <a:lstStyle/>
          <a:p>
            <a:pPr marL="12700">
              <a:lnSpc>
                <a:spcPct val="100000"/>
              </a:lnSpc>
              <a:spcBef>
                <a:spcPts val="100"/>
              </a:spcBef>
            </a:pPr>
            <a:r>
              <a:rPr lang="en-US" altLang="en-US" sz="4000" b="1" dirty="0">
                <a:solidFill>
                  <a:srgbClr val="0070C0"/>
                </a:solidFill>
                <a:effectLst>
                  <a:outerShdw blurRad="38100" dist="38100" dir="2700000" algn="tl">
                    <a:srgbClr val="000000">
                      <a:alpha val="43137"/>
                    </a:srgbClr>
                  </a:outerShdw>
                </a:effectLst>
                <a:latin typeface="+mn-lt"/>
              </a:rPr>
              <a:t>SELLING YOURSELF</a:t>
            </a:r>
            <a:endParaRPr sz="3600" dirty="0"/>
          </a:p>
        </p:txBody>
      </p:sp>
      <p:sp>
        <p:nvSpPr>
          <p:cNvPr id="5" name="Content Placeholder 2">
            <a:extLst>
              <a:ext uri="{FF2B5EF4-FFF2-40B4-BE49-F238E27FC236}">
                <a16:creationId xmlns:a16="http://schemas.microsoft.com/office/drawing/2014/main" id="{FFE77BBE-C61E-4706-89A7-2675BF1B5650}"/>
              </a:ext>
            </a:extLst>
          </p:cNvPr>
          <p:cNvSpPr txBox="1">
            <a:spLocks/>
          </p:cNvSpPr>
          <p:nvPr/>
        </p:nvSpPr>
        <p:spPr>
          <a:xfrm>
            <a:off x="533400" y="1828800"/>
            <a:ext cx="9220200" cy="4343400"/>
          </a:xfrm>
          <a:prstGeom prst="rect">
            <a:avLst/>
          </a:prstGeom>
        </p:spPr>
        <p:txBody>
          <a:bodyPr wrap="square" lIns="0" tIns="0" rIns="0" bIns="0" rtlCol="0">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457200" indent="-457200" eaLnBrk="1" hangingPunct="1">
              <a:buFont typeface="Wingdings" panose="05000000000000000000" pitchFamily="2" charset="2"/>
              <a:buChar char="§"/>
            </a:pPr>
            <a:r>
              <a:rPr lang="en-US" altLang="en-US" sz="3200" b="1" dirty="0"/>
              <a:t>Give positive answers to negative questions</a:t>
            </a:r>
          </a:p>
          <a:p>
            <a:pPr marL="457200" indent="-457200" eaLnBrk="1" hangingPunct="1">
              <a:buFont typeface="Wingdings" panose="05000000000000000000" pitchFamily="2" charset="2"/>
              <a:buChar char="§"/>
            </a:pPr>
            <a:r>
              <a:rPr lang="en-US" altLang="en-US" sz="3200" b="1" dirty="0"/>
              <a:t>Ask prepared questions</a:t>
            </a:r>
          </a:p>
          <a:p>
            <a:pPr marL="457200" indent="-457200" eaLnBrk="1" hangingPunct="1">
              <a:buFont typeface="Wingdings" panose="05000000000000000000" pitchFamily="2" charset="2"/>
              <a:buChar char="§"/>
            </a:pPr>
            <a:r>
              <a:rPr lang="en-US" altLang="en-US" sz="3200" b="1" dirty="0"/>
              <a:t>Ask what the next step is</a:t>
            </a:r>
          </a:p>
          <a:p>
            <a:pPr marL="457200" indent="-457200" eaLnBrk="1" hangingPunct="1">
              <a:buFont typeface="Wingdings" panose="05000000000000000000" pitchFamily="2" charset="2"/>
              <a:buChar char="§"/>
            </a:pPr>
            <a:r>
              <a:rPr lang="en-US" altLang="en-US" sz="3200" b="1" dirty="0"/>
              <a:t>Ask for business card for future contact</a:t>
            </a:r>
          </a:p>
          <a:p>
            <a:pPr eaLnBrk="1" hangingPunct="1"/>
            <a:r>
              <a:rPr lang="en-US" altLang="en-US" sz="3200" i="1" dirty="0">
                <a:solidFill>
                  <a:schemeClr val="accent1">
                    <a:lumMod val="75000"/>
                  </a:schemeClr>
                </a:solidFill>
              </a:rPr>
              <a:t>      This is for follow up and closure!</a:t>
            </a:r>
          </a:p>
          <a:p>
            <a:pPr marL="457200" indent="-457200" eaLnBrk="1" hangingPunct="1">
              <a:buFont typeface="Wingdings" panose="05000000000000000000" pitchFamily="2" charset="2"/>
              <a:buChar char="§"/>
            </a:pPr>
            <a:r>
              <a:rPr lang="en-US" altLang="en-US" sz="3200" b="1" dirty="0"/>
              <a:t>Make notes of important points immediately after leaving your appointment</a:t>
            </a:r>
          </a:p>
        </p:txBody>
      </p:sp>
    </p:spTree>
    <p:extLst>
      <p:ext uri="{BB962C8B-B14F-4D97-AF65-F5344CB8AC3E}">
        <p14:creationId xmlns:p14="http://schemas.microsoft.com/office/powerpoint/2010/main" val="11615739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3400" y="228600"/>
            <a:ext cx="8077200" cy="1243930"/>
          </a:xfrm>
          <a:prstGeom prst="rect">
            <a:avLst/>
          </a:prstGeom>
        </p:spPr>
        <p:txBody>
          <a:bodyPr vert="horz" wrap="square" lIns="0" tIns="12700" rIns="0" bIns="0" rtlCol="0">
            <a:spAutoFit/>
          </a:bodyPr>
          <a:lstStyle/>
          <a:p>
            <a:pPr marL="12700">
              <a:lnSpc>
                <a:spcPct val="100000"/>
              </a:lnSpc>
              <a:spcBef>
                <a:spcPts val="100"/>
              </a:spcBef>
            </a:pPr>
            <a:r>
              <a:rPr lang="en-US" sz="4000" b="1" dirty="0">
                <a:solidFill>
                  <a:srgbClr val="0070C0"/>
                </a:solidFill>
                <a:effectLst>
                  <a:outerShdw blurRad="38100" dist="38100" dir="2700000" algn="tl">
                    <a:srgbClr val="000000">
                      <a:alpha val="43137"/>
                    </a:srgbClr>
                  </a:outerShdw>
                </a:effectLst>
                <a:latin typeface="+mn-lt"/>
              </a:rPr>
              <a:t>QUESTIONS YOU MAY ENCOUNTER ON AN INTERVIEW</a:t>
            </a:r>
            <a:endParaRPr sz="3600" dirty="0"/>
          </a:p>
        </p:txBody>
      </p:sp>
      <p:sp>
        <p:nvSpPr>
          <p:cNvPr id="5" name="Content Placeholder 2">
            <a:extLst>
              <a:ext uri="{FF2B5EF4-FFF2-40B4-BE49-F238E27FC236}">
                <a16:creationId xmlns:a16="http://schemas.microsoft.com/office/drawing/2014/main" id="{FFE77BBE-C61E-4706-89A7-2675BF1B5650}"/>
              </a:ext>
            </a:extLst>
          </p:cNvPr>
          <p:cNvSpPr txBox="1">
            <a:spLocks/>
          </p:cNvSpPr>
          <p:nvPr/>
        </p:nvSpPr>
        <p:spPr>
          <a:xfrm>
            <a:off x="533400" y="1828800"/>
            <a:ext cx="9220200" cy="4343400"/>
          </a:xfrm>
          <a:prstGeom prst="rect">
            <a:avLst/>
          </a:prstGeom>
        </p:spPr>
        <p:txBody>
          <a:bodyPr wrap="square" lIns="0" tIns="0" rIns="0" bIns="0" rtlCol="0">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eaLnBrk="1" fontAlgn="auto" hangingPunct="1">
              <a:spcAft>
                <a:spcPts val="0"/>
              </a:spcAft>
              <a:buFont typeface="Arial" panose="020B0604020202020204" pitchFamily="34" charset="0"/>
              <a:buNone/>
              <a:defRPr/>
            </a:pPr>
            <a:r>
              <a:rPr lang="en-US" sz="3600" b="1" dirty="0">
                <a:solidFill>
                  <a:schemeClr val="accent2">
                    <a:lumMod val="75000"/>
                  </a:schemeClr>
                </a:solidFill>
                <a:effectLst>
                  <a:outerShdw blurRad="38100" dist="38100" dir="2700000" algn="tl">
                    <a:srgbClr val="000000">
                      <a:alpha val="43137"/>
                    </a:srgbClr>
                  </a:outerShdw>
                </a:effectLst>
              </a:rPr>
              <a:t>Personal Motivation and Traits </a:t>
            </a:r>
            <a:endParaRPr lang="en-US" sz="3600" dirty="0">
              <a:solidFill>
                <a:schemeClr val="accent2">
                  <a:lumMod val="75000"/>
                </a:schemeClr>
              </a:solidFill>
              <a:effectLst>
                <a:outerShdw blurRad="38100" dist="38100" dir="2700000" algn="tl">
                  <a:srgbClr val="000000">
                    <a:alpha val="43137"/>
                  </a:srgbClr>
                </a:outerShdw>
              </a:effectLst>
            </a:endParaRPr>
          </a:p>
          <a:p>
            <a:pPr marL="457200" indent="-457200" eaLnBrk="1" fontAlgn="auto" hangingPunct="1">
              <a:spcAft>
                <a:spcPts val="0"/>
              </a:spcAft>
              <a:buFont typeface="Wingdings" panose="05000000000000000000" pitchFamily="2" charset="2"/>
              <a:buChar char="§"/>
              <a:defRPr/>
            </a:pPr>
            <a:r>
              <a:rPr lang="en-US" sz="3200" b="1" dirty="0"/>
              <a:t>What motivates you to do your best work?</a:t>
            </a:r>
          </a:p>
          <a:p>
            <a:pPr marL="457200" indent="-457200" eaLnBrk="1" fontAlgn="auto" hangingPunct="1">
              <a:spcAft>
                <a:spcPts val="0"/>
              </a:spcAft>
              <a:buFont typeface="Wingdings" panose="05000000000000000000" pitchFamily="2" charset="2"/>
              <a:buChar char="§"/>
              <a:defRPr/>
            </a:pPr>
            <a:r>
              <a:rPr lang="en-US" sz="3200" b="1" dirty="0"/>
              <a:t>Tell me about a time you went "out on a limb" to get the job done?</a:t>
            </a:r>
          </a:p>
          <a:p>
            <a:pPr marL="457200" indent="-457200" eaLnBrk="1" fontAlgn="auto" hangingPunct="1">
              <a:spcAft>
                <a:spcPts val="0"/>
              </a:spcAft>
              <a:buFont typeface="Wingdings" panose="05000000000000000000" pitchFamily="2" charset="2"/>
              <a:buChar char="§"/>
              <a:defRPr/>
            </a:pPr>
            <a:r>
              <a:rPr lang="en-US" sz="3200" b="1" dirty="0"/>
              <a:t>What do you find most frustrating at work?</a:t>
            </a:r>
          </a:p>
          <a:p>
            <a:pPr marL="457200" indent="-457200" eaLnBrk="1" fontAlgn="auto" hangingPunct="1">
              <a:spcAft>
                <a:spcPts val="0"/>
              </a:spcAft>
              <a:buFont typeface="Wingdings" panose="05000000000000000000" pitchFamily="2" charset="2"/>
              <a:buChar char="§"/>
              <a:defRPr/>
            </a:pPr>
            <a:r>
              <a:rPr lang="en-US" sz="3200" b="1" dirty="0"/>
              <a:t>Tell me about a project that got you really excited?</a:t>
            </a:r>
          </a:p>
          <a:p>
            <a:pPr marL="457200" indent="-457200" eaLnBrk="1" fontAlgn="auto" hangingPunct="1">
              <a:spcAft>
                <a:spcPts val="0"/>
              </a:spcAft>
              <a:buFont typeface="Wingdings" panose="05000000000000000000" pitchFamily="2" charset="2"/>
              <a:buChar char="§"/>
              <a:defRPr/>
            </a:pPr>
            <a:r>
              <a:rPr lang="en-US" sz="3200" b="1" dirty="0"/>
              <a:t>Under what conditions do you work best?</a:t>
            </a:r>
          </a:p>
          <a:p>
            <a:pPr marL="457200" indent="-457200" eaLnBrk="1" fontAlgn="auto" hangingPunct="1">
              <a:spcAft>
                <a:spcPts val="0"/>
              </a:spcAft>
              <a:buFont typeface="Wingdings" panose="05000000000000000000" pitchFamily="2" charset="2"/>
              <a:buChar char="§"/>
              <a:defRPr/>
            </a:pPr>
            <a:r>
              <a:rPr lang="en-US" sz="3200" b="1" dirty="0"/>
              <a:t>What is your greatest strength/weakness?</a:t>
            </a:r>
            <a:endParaRPr lang="en-US" altLang="en-US" sz="3200" b="1" dirty="0"/>
          </a:p>
        </p:txBody>
      </p:sp>
    </p:spTree>
    <p:extLst>
      <p:ext uri="{BB962C8B-B14F-4D97-AF65-F5344CB8AC3E}">
        <p14:creationId xmlns:p14="http://schemas.microsoft.com/office/powerpoint/2010/main" val="31315277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3400" y="228600"/>
            <a:ext cx="8077200" cy="1243930"/>
          </a:xfrm>
          <a:prstGeom prst="rect">
            <a:avLst/>
          </a:prstGeom>
        </p:spPr>
        <p:txBody>
          <a:bodyPr vert="horz" wrap="square" lIns="0" tIns="12700" rIns="0" bIns="0" rtlCol="0">
            <a:spAutoFit/>
          </a:bodyPr>
          <a:lstStyle/>
          <a:p>
            <a:pPr marL="12700">
              <a:lnSpc>
                <a:spcPct val="100000"/>
              </a:lnSpc>
              <a:spcBef>
                <a:spcPts val="100"/>
              </a:spcBef>
            </a:pPr>
            <a:r>
              <a:rPr lang="en-US" sz="4000" b="1" dirty="0">
                <a:solidFill>
                  <a:srgbClr val="0070C0"/>
                </a:solidFill>
                <a:effectLst>
                  <a:outerShdw blurRad="38100" dist="38100" dir="2700000" algn="tl">
                    <a:srgbClr val="000000">
                      <a:alpha val="43137"/>
                    </a:srgbClr>
                  </a:outerShdw>
                </a:effectLst>
                <a:latin typeface="+mn-lt"/>
              </a:rPr>
              <a:t>QUESTIONS YOU MAY ENCOUNTER ON AN INTERVIEW</a:t>
            </a:r>
            <a:endParaRPr sz="3600" dirty="0"/>
          </a:p>
        </p:txBody>
      </p:sp>
      <p:sp>
        <p:nvSpPr>
          <p:cNvPr id="5" name="Content Placeholder 2">
            <a:extLst>
              <a:ext uri="{FF2B5EF4-FFF2-40B4-BE49-F238E27FC236}">
                <a16:creationId xmlns:a16="http://schemas.microsoft.com/office/drawing/2014/main" id="{FFE77BBE-C61E-4706-89A7-2675BF1B5650}"/>
              </a:ext>
            </a:extLst>
          </p:cNvPr>
          <p:cNvSpPr txBox="1">
            <a:spLocks/>
          </p:cNvSpPr>
          <p:nvPr/>
        </p:nvSpPr>
        <p:spPr>
          <a:xfrm>
            <a:off x="533400" y="1828800"/>
            <a:ext cx="9220200" cy="4343400"/>
          </a:xfrm>
          <a:prstGeom prst="rect">
            <a:avLst/>
          </a:prstGeom>
        </p:spPr>
        <p:txBody>
          <a:bodyPr wrap="square" lIns="0" tIns="0" rIns="0" bIns="0" rtlCol="0">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eaLnBrk="1" hangingPunct="1">
              <a:buFont typeface="Arial" panose="020B0604020202020204" pitchFamily="34" charset="0"/>
              <a:buNone/>
            </a:pPr>
            <a:r>
              <a:rPr lang="en-US" altLang="en-US" sz="3600" b="1" dirty="0">
                <a:solidFill>
                  <a:schemeClr val="accent2">
                    <a:lumMod val="75000"/>
                  </a:schemeClr>
                </a:solidFill>
                <a:effectLst>
                  <a:outerShdw blurRad="38100" dist="38100" dir="2700000" algn="tl">
                    <a:srgbClr val="000000">
                      <a:alpha val="43137"/>
                    </a:srgbClr>
                  </a:outerShdw>
                </a:effectLst>
              </a:rPr>
              <a:t>Goals</a:t>
            </a:r>
            <a:endParaRPr lang="en-US" altLang="en-US" sz="3600" dirty="0">
              <a:solidFill>
                <a:schemeClr val="accent2">
                  <a:lumMod val="75000"/>
                </a:schemeClr>
              </a:solidFill>
              <a:effectLst>
                <a:outerShdw blurRad="38100" dist="38100" dir="2700000" algn="tl">
                  <a:srgbClr val="000000">
                    <a:alpha val="43137"/>
                  </a:srgbClr>
                </a:outerShdw>
              </a:effectLst>
            </a:endParaRPr>
          </a:p>
          <a:p>
            <a:pPr marL="571500" indent="-571500" eaLnBrk="1" hangingPunct="1">
              <a:buFont typeface="Wingdings" panose="05000000000000000000" pitchFamily="2" charset="2"/>
              <a:buChar char="§"/>
            </a:pPr>
            <a:r>
              <a:rPr lang="en-US" altLang="en-US" sz="3600" b="1" dirty="0"/>
              <a:t>Tell me about your 5-year goals?</a:t>
            </a:r>
          </a:p>
          <a:p>
            <a:pPr marL="571500" indent="-571500" eaLnBrk="1" hangingPunct="1">
              <a:buFont typeface="Wingdings" panose="05000000000000000000" pitchFamily="2" charset="2"/>
              <a:buChar char="§"/>
            </a:pPr>
            <a:r>
              <a:rPr lang="en-US" altLang="en-US" sz="3600" b="1" dirty="0"/>
              <a:t>How do you define "success” </a:t>
            </a:r>
          </a:p>
          <a:p>
            <a:pPr marL="571500" indent="-571500" eaLnBrk="1" hangingPunct="1">
              <a:buFont typeface="Wingdings" panose="05000000000000000000" pitchFamily="2" charset="2"/>
              <a:buChar char="§"/>
            </a:pPr>
            <a:r>
              <a:rPr lang="en-US" altLang="en-US" sz="3600" b="1" dirty="0"/>
              <a:t>Do you set goals for yourself?</a:t>
            </a:r>
          </a:p>
          <a:p>
            <a:pPr marL="571500" indent="-571500" eaLnBrk="1" hangingPunct="1">
              <a:buFont typeface="Wingdings" panose="05000000000000000000" pitchFamily="2" charset="2"/>
              <a:buChar char="§"/>
            </a:pPr>
            <a:r>
              <a:rPr lang="en-US" altLang="en-US" sz="3600" b="1" dirty="0"/>
              <a:t>How do you keep them current?</a:t>
            </a:r>
          </a:p>
          <a:p>
            <a:pPr marL="571500" indent="-571500" eaLnBrk="1" hangingPunct="1">
              <a:buFont typeface="Wingdings" panose="05000000000000000000" pitchFamily="2" charset="2"/>
              <a:buChar char="§"/>
            </a:pPr>
            <a:r>
              <a:rPr lang="en-US" altLang="en-US" sz="3600" b="1" dirty="0"/>
              <a:t>Do you achieve your goals most of the time?</a:t>
            </a:r>
            <a:r>
              <a:rPr lang="en-US" altLang="en-US" sz="3200" b="1" dirty="0"/>
              <a:t> </a:t>
            </a:r>
          </a:p>
          <a:p>
            <a:pPr marL="457200" indent="-457200" eaLnBrk="1" fontAlgn="auto" hangingPunct="1">
              <a:spcAft>
                <a:spcPts val="0"/>
              </a:spcAft>
              <a:buFont typeface="Wingdings" panose="05000000000000000000" pitchFamily="2" charset="2"/>
              <a:buChar char="§"/>
              <a:defRPr/>
            </a:pPr>
            <a:endParaRPr lang="en-US" altLang="en-US" sz="3200" b="1" dirty="0"/>
          </a:p>
        </p:txBody>
      </p:sp>
    </p:spTree>
    <p:extLst>
      <p:ext uri="{BB962C8B-B14F-4D97-AF65-F5344CB8AC3E}">
        <p14:creationId xmlns:p14="http://schemas.microsoft.com/office/powerpoint/2010/main" val="32205338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3400" y="228600"/>
            <a:ext cx="8077200" cy="1243930"/>
          </a:xfrm>
          <a:prstGeom prst="rect">
            <a:avLst/>
          </a:prstGeom>
        </p:spPr>
        <p:txBody>
          <a:bodyPr vert="horz" wrap="square" lIns="0" tIns="12700" rIns="0" bIns="0" rtlCol="0">
            <a:spAutoFit/>
          </a:bodyPr>
          <a:lstStyle/>
          <a:p>
            <a:pPr marL="12700">
              <a:lnSpc>
                <a:spcPct val="100000"/>
              </a:lnSpc>
              <a:spcBef>
                <a:spcPts val="100"/>
              </a:spcBef>
            </a:pPr>
            <a:r>
              <a:rPr lang="en-US" sz="4000" b="1" dirty="0">
                <a:solidFill>
                  <a:srgbClr val="0070C0"/>
                </a:solidFill>
                <a:effectLst>
                  <a:outerShdw blurRad="38100" dist="38100" dir="2700000" algn="tl">
                    <a:srgbClr val="000000">
                      <a:alpha val="43137"/>
                    </a:srgbClr>
                  </a:outerShdw>
                </a:effectLst>
                <a:latin typeface="+mn-lt"/>
              </a:rPr>
              <a:t>QUESTIONS YOU MAY ENCOUNTER ON AN INTERVIEW</a:t>
            </a:r>
            <a:endParaRPr sz="3600" dirty="0"/>
          </a:p>
        </p:txBody>
      </p:sp>
      <p:sp>
        <p:nvSpPr>
          <p:cNvPr id="5" name="Content Placeholder 2">
            <a:extLst>
              <a:ext uri="{FF2B5EF4-FFF2-40B4-BE49-F238E27FC236}">
                <a16:creationId xmlns:a16="http://schemas.microsoft.com/office/drawing/2014/main" id="{FFE77BBE-C61E-4706-89A7-2675BF1B5650}"/>
              </a:ext>
            </a:extLst>
          </p:cNvPr>
          <p:cNvSpPr txBox="1">
            <a:spLocks/>
          </p:cNvSpPr>
          <p:nvPr/>
        </p:nvSpPr>
        <p:spPr>
          <a:xfrm>
            <a:off x="533400" y="1828800"/>
            <a:ext cx="9220200" cy="4343400"/>
          </a:xfrm>
          <a:prstGeom prst="rect">
            <a:avLst/>
          </a:prstGeom>
        </p:spPr>
        <p:txBody>
          <a:bodyPr wrap="square" lIns="0" tIns="0" rIns="0" bIns="0" rtlCol="0">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eaLnBrk="1" hangingPunct="1">
              <a:buFont typeface="Arial" panose="020B0604020202020204" pitchFamily="34" charset="0"/>
              <a:buNone/>
            </a:pPr>
            <a:r>
              <a:rPr lang="en-US" altLang="en-US" sz="3600" b="1" dirty="0">
                <a:solidFill>
                  <a:schemeClr val="accent2">
                    <a:lumMod val="75000"/>
                  </a:schemeClr>
                </a:solidFill>
                <a:effectLst>
                  <a:outerShdw blurRad="38100" dist="38100" dir="2700000" algn="tl">
                    <a:srgbClr val="000000">
                      <a:alpha val="43137"/>
                    </a:srgbClr>
                  </a:outerShdw>
                </a:effectLst>
              </a:rPr>
              <a:t>Communication</a:t>
            </a:r>
            <a:endParaRPr lang="en-US" altLang="en-US" sz="3600" dirty="0">
              <a:solidFill>
                <a:schemeClr val="accent2">
                  <a:lumMod val="75000"/>
                </a:schemeClr>
              </a:solidFill>
              <a:effectLst>
                <a:outerShdw blurRad="38100" dist="38100" dir="2700000" algn="tl">
                  <a:srgbClr val="000000">
                    <a:alpha val="43137"/>
                  </a:srgbClr>
                </a:outerShdw>
              </a:effectLst>
            </a:endParaRPr>
          </a:p>
          <a:p>
            <a:pPr marL="571500" indent="-571500" eaLnBrk="1" hangingPunct="1">
              <a:buFont typeface="Wingdings" panose="05000000000000000000" pitchFamily="2" charset="2"/>
              <a:buChar char="§"/>
            </a:pPr>
            <a:r>
              <a:rPr lang="en-US" altLang="en-US" sz="3200" b="1" dirty="0"/>
              <a:t>Do you prefer to speak directly or communicate though writing?</a:t>
            </a:r>
          </a:p>
          <a:p>
            <a:pPr marL="571500" indent="-571500" eaLnBrk="1" hangingPunct="1">
              <a:buFont typeface="Wingdings" panose="05000000000000000000" pitchFamily="2" charset="2"/>
              <a:buChar char="§"/>
            </a:pPr>
            <a:endParaRPr lang="en-US" altLang="en-US" sz="3200" b="1" dirty="0"/>
          </a:p>
          <a:p>
            <a:pPr marL="571500" indent="-571500" eaLnBrk="1" hangingPunct="1">
              <a:buFont typeface="Wingdings" panose="05000000000000000000" pitchFamily="2" charset="2"/>
              <a:buChar char="§"/>
            </a:pPr>
            <a:r>
              <a:rPr lang="en-US" altLang="en-US" sz="3200" b="1" dirty="0"/>
              <a:t>Do you feel you communicate effectively with peers, clients and senior level management?</a:t>
            </a:r>
          </a:p>
          <a:p>
            <a:pPr marL="457200" indent="-457200" eaLnBrk="1" fontAlgn="auto" hangingPunct="1">
              <a:spcAft>
                <a:spcPts val="0"/>
              </a:spcAft>
              <a:buFont typeface="Wingdings" panose="05000000000000000000" pitchFamily="2" charset="2"/>
              <a:buChar char="§"/>
              <a:defRPr/>
            </a:pPr>
            <a:endParaRPr lang="en-US" altLang="en-US" sz="3200" b="1" dirty="0"/>
          </a:p>
        </p:txBody>
      </p:sp>
    </p:spTree>
    <p:extLst>
      <p:ext uri="{BB962C8B-B14F-4D97-AF65-F5344CB8AC3E}">
        <p14:creationId xmlns:p14="http://schemas.microsoft.com/office/powerpoint/2010/main" val="12880915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7200" y="533400"/>
            <a:ext cx="5551170" cy="628377"/>
          </a:xfrm>
          <a:prstGeom prst="rect">
            <a:avLst/>
          </a:prstGeom>
        </p:spPr>
        <p:txBody>
          <a:bodyPr vert="horz" wrap="square" lIns="0" tIns="12700" rIns="0" bIns="0" rtlCol="0">
            <a:spAutoFit/>
          </a:bodyPr>
          <a:lstStyle/>
          <a:p>
            <a:pPr marL="12700">
              <a:lnSpc>
                <a:spcPct val="100000"/>
              </a:lnSpc>
              <a:spcBef>
                <a:spcPts val="100"/>
              </a:spcBef>
            </a:pPr>
            <a:r>
              <a:rPr lang="en-US" sz="4000" b="1" dirty="0">
                <a:solidFill>
                  <a:srgbClr val="0070C0"/>
                </a:solidFill>
                <a:effectLst>
                  <a:outerShdw blurRad="38100" dist="38100" dir="2700000" algn="tl">
                    <a:srgbClr val="000000">
                      <a:alpha val="43137"/>
                    </a:srgbClr>
                  </a:outerShdw>
                </a:effectLst>
                <a:latin typeface="+mn-lt"/>
              </a:rPr>
              <a:t>GOAL OF THE EMPLOYER</a:t>
            </a:r>
            <a:endParaRPr sz="3600" dirty="0"/>
          </a:p>
        </p:txBody>
      </p:sp>
      <p:sp>
        <p:nvSpPr>
          <p:cNvPr id="3" name="Content Placeholder 2">
            <a:extLst>
              <a:ext uri="{FF2B5EF4-FFF2-40B4-BE49-F238E27FC236}">
                <a16:creationId xmlns:a16="http://schemas.microsoft.com/office/drawing/2014/main" id="{5EFC33BB-1E83-4553-B7D3-75C209799EB5}"/>
              </a:ext>
            </a:extLst>
          </p:cNvPr>
          <p:cNvSpPr txBox="1">
            <a:spLocks/>
          </p:cNvSpPr>
          <p:nvPr/>
        </p:nvSpPr>
        <p:spPr>
          <a:xfrm>
            <a:off x="628650" y="1981200"/>
            <a:ext cx="7886700" cy="4343400"/>
          </a:xfrm>
          <a:prstGeom prst="rect">
            <a:avLst/>
          </a:prstGeom>
        </p:spPr>
        <p:txBody>
          <a:bodyPr wrap="square" lIns="0" tIns="0" rIns="0" bIns="0">
            <a:norm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457200" indent="-457200">
              <a:buFont typeface="Wingdings" panose="05000000000000000000" pitchFamily="2" charset="2"/>
              <a:buChar char="§"/>
            </a:pPr>
            <a:r>
              <a:rPr lang="en-US" altLang="en-US" sz="3200" b="1" kern="0" dirty="0">
                <a:solidFill>
                  <a:sysClr val="windowText" lastClr="000000"/>
                </a:solidFill>
              </a:rPr>
              <a:t>Promote organization</a:t>
            </a:r>
          </a:p>
          <a:p>
            <a:pPr marL="457200" indent="-457200">
              <a:buFont typeface="Wingdings" panose="05000000000000000000" pitchFamily="2" charset="2"/>
              <a:buChar char="§"/>
            </a:pPr>
            <a:endParaRPr lang="en-US" altLang="en-US" sz="3200" b="1" kern="0" dirty="0">
              <a:solidFill>
                <a:sysClr val="windowText" lastClr="000000"/>
              </a:solidFill>
            </a:endParaRPr>
          </a:p>
          <a:p>
            <a:pPr marL="457200" indent="-457200">
              <a:buFont typeface="Wingdings" panose="05000000000000000000" pitchFamily="2" charset="2"/>
              <a:buChar char="§"/>
            </a:pPr>
            <a:r>
              <a:rPr lang="en-US" altLang="en-US" sz="3200" b="1" kern="0" dirty="0">
                <a:solidFill>
                  <a:sysClr val="windowText" lastClr="000000"/>
                </a:solidFill>
              </a:rPr>
              <a:t>Attract the best candidate </a:t>
            </a:r>
          </a:p>
          <a:p>
            <a:pPr marL="457200" indent="-457200">
              <a:buFont typeface="Wingdings" panose="05000000000000000000" pitchFamily="2" charset="2"/>
              <a:buChar char="§"/>
            </a:pPr>
            <a:endParaRPr lang="en-US" altLang="en-US" sz="3200" b="1" kern="0" dirty="0">
              <a:solidFill>
                <a:sysClr val="windowText" lastClr="000000"/>
              </a:solidFill>
            </a:endParaRPr>
          </a:p>
          <a:p>
            <a:pPr marL="457200" indent="-457200">
              <a:buFont typeface="Wingdings" panose="05000000000000000000" pitchFamily="2" charset="2"/>
              <a:buChar char="§"/>
            </a:pPr>
            <a:r>
              <a:rPr lang="en-US" altLang="en-US" sz="3200" b="1" kern="0" dirty="0">
                <a:solidFill>
                  <a:sysClr val="windowText" lastClr="000000"/>
                </a:solidFill>
              </a:rPr>
              <a:t>Gather information, and assess qualifications</a:t>
            </a:r>
          </a:p>
          <a:p>
            <a:pPr marL="457200" indent="-457200">
              <a:buFont typeface="Wingdings" panose="05000000000000000000" pitchFamily="2" charset="2"/>
              <a:buChar char="§"/>
            </a:pPr>
            <a:endParaRPr lang="en-US" altLang="en-US" sz="3200" b="1" kern="0" dirty="0">
              <a:solidFill>
                <a:sysClr val="windowText" lastClr="000000"/>
              </a:solidFill>
            </a:endParaRPr>
          </a:p>
          <a:p>
            <a:pPr marL="457200" indent="-457200">
              <a:buFont typeface="Wingdings" panose="05000000000000000000" pitchFamily="2" charset="2"/>
              <a:buChar char="§"/>
            </a:pPr>
            <a:r>
              <a:rPr lang="en-US" altLang="en-US" sz="3200" b="1" kern="0" dirty="0">
                <a:solidFill>
                  <a:sysClr val="windowText" lastClr="000000"/>
                </a:solidFill>
              </a:rPr>
              <a:t>Determine if the candidate fits the position</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3400" y="228600"/>
            <a:ext cx="8077200" cy="1243930"/>
          </a:xfrm>
          <a:prstGeom prst="rect">
            <a:avLst/>
          </a:prstGeom>
        </p:spPr>
        <p:txBody>
          <a:bodyPr vert="horz" wrap="square" lIns="0" tIns="12700" rIns="0" bIns="0" rtlCol="0">
            <a:spAutoFit/>
          </a:bodyPr>
          <a:lstStyle/>
          <a:p>
            <a:pPr marL="12700">
              <a:lnSpc>
                <a:spcPct val="100000"/>
              </a:lnSpc>
              <a:spcBef>
                <a:spcPts val="100"/>
              </a:spcBef>
            </a:pPr>
            <a:r>
              <a:rPr lang="en-US" sz="4000" b="1" dirty="0">
                <a:solidFill>
                  <a:srgbClr val="0070C0"/>
                </a:solidFill>
                <a:effectLst>
                  <a:outerShdw blurRad="38100" dist="38100" dir="2700000" algn="tl">
                    <a:srgbClr val="000000">
                      <a:alpha val="43137"/>
                    </a:srgbClr>
                  </a:outerShdw>
                </a:effectLst>
                <a:latin typeface="+mn-lt"/>
              </a:rPr>
              <a:t>QUESTIONS YOU MAY ENCOUNTER ON AN INTERVIEW</a:t>
            </a:r>
            <a:endParaRPr sz="3600" dirty="0"/>
          </a:p>
        </p:txBody>
      </p:sp>
      <p:sp>
        <p:nvSpPr>
          <p:cNvPr id="5" name="Content Placeholder 2">
            <a:extLst>
              <a:ext uri="{FF2B5EF4-FFF2-40B4-BE49-F238E27FC236}">
                <a16:creationId xmlns:a16="http://schemas.microsoft.com/office/drawing/2014/main" id="{FFE77BBE-C61E-4706-89A7-2675BF1B5650}"/>
              </a:ext>
            </a:extLst>
          </p:cNvPr>
          <p:cNvSpPr txBox="1">
            <a:spLocks/>
          </p:cNvSpPr>
          <p:nvPr/>
        </p:nvSpPr>
        <p:spPr>
          <a:xfrm>
            <a:off x="533400" y="1828800"/>
            <a:ext cx="9220200" cy="4876800"/>
          </a:xfrm>
          <a:prstGeom prst="rect">
            <a:avLst/>
          </a:prstGeom>
        </p:spPr>
        <p:txBody>
          <a:bodyPr wrap="square" lIns="0" tIns="0" rIns="0" bIns="0" rtlCol="0">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eaLnBrk="1" fontAlgn="auto" hangingPunct="1">
              <a:spcAft>
                <a:spcPts val="0"/>
              </a:spcAft>
              <a:buFont typeface="Arial" panose="020B0604020202020204" pitchFamily="34" charset="0"/>
              <a:buNone/>
              <a:defRPr/>
            </a:pPr>
            <a:r>
              <a:rPr lang="en-US" sz="3600" b="1" dirty="0">
                <a:solidFill>
                  <a:schemeClr val="accent2">
                    <a:lumMod val="75000"/>
                  </a:schemeClr>
                </a:solidFill>
                <a:effectLst>
                  <a:outerShdw blurRad="38100" dist="38100" dir="2700000" algn="tl">
                    <a:srgbClr val="000000">
                      <a:alpha val="43137"/>
                    </a:srgbClr>
                  </a:outerShdw>
                </a:effectLst>
              </a:rPr>
              <a:t>Flexibility</a:t>
            </a:r>
          </a:p>
          <a:p>
            <a:pPr marL="457200" indent="-457200" eaLnBrk="1" fontAlgn="auto" hangingPunct="1">
              <a:spcAft>
                <a:spcPts val="0"/>
              </a:spcAft>
              <a:buFont typeface="Wingdings" panose="05000000000000000000" pitchFamily="2" charset="2"/>
              <a:buChar char="§"/>
              <a:defRPr/>
            </a:pPr>
            <a:r>
              <a:rPr lang="en-US" sz="3200" b="1" dirty="0"/>
              <a:t>Tell me about the last significant change which occurred in your work environment</a:t>
            </a:r>
          </a:p>
          <a:p>
            <a:pPr marL="457200" indent="-457200" eaLnBrk="1" fontAlgn="auto" hangingPunct="1">
              <a:spcAft>
                <a:spcPts val="0"/>
              </a:spcAft>
              <a:buFont typeface="Wingdings" panose="05000000000000000000" pitchFamily="2" charset="2"/>
              <a:buChar char="§"/>
              <a:defRPr/>
            </a:pPr>
            <a:r>
              <a:rPr lang="en-US" sz="3200" b="1" dirty="0"/>
              <a:t>How did you respond to this?</a:t>
            </a:r>
          </a:p>
          <a:p>
            <a:pPr marL="457200" indent="-457200" eaLnBrk="1" fontAlgn="auto" hangingPunct="1">
              <a:spcAft>
                <a:spcPts val="0"/>
              </a:spcAft>
              <a:buFont typeface="Wingdings" panose="05000000000000000000" pitchFamily="2" charset="2"/>
              <a:buChar char="§"/>
              <a:defRPr/>
            </a:pPr>
            <a:r>
              <a:rPr lang="en-US" sz="3200" b="1" dirty="0"/>
              <a:t>Tell me about a time when a work emergency caused you to reschedule your work/projects</a:t>
            </a:r>
          </a:p>
          <a:p>
            <a:pPr marL="457200" indent="-457200" eaLnBrk="1" fontAlgn="auto" hangingPunct="1">
              <a:spcAft>
                <a:spcPts val="0"/>
              </a:spcAft>
              <a:buFont typeface="Wingdings" panose="05000000000000000000" pitchFamily="2" charset="2"/>
              <a:buChar char="§"/>
              <a:defRPr/>
            </a:pPr>
            <a:r>
              <a:rPr lang="en-US" sz="3200" b="1" dirty="0"/>
              <a:t>Can you provide me with an example of the last time you went above and beyond what your employer or client required?</a:t>
            </a:r>
          </a:p>
          <a:p>
            <a:pPr marL="457200" indent="-457200" eaLnBrk="1" fontAlgn="auto" hangingPunct="1">
              <a:spcAft>
                <a:spcPts val="0"/>
              </a:spcAft>
              <a:buFont typeface="Wingdings" panose="05000000000000000000" pitchFamily="2" charset="2"/>
              <a:buChar char="§"/>
              <a:defRPr/>
            </a:pPr>
            <a:endParaRPr lang="en-US" altLang="en-US" sz="3200" b="1" dirty="0"/>
          </a:p>
        </p:txBody>
      </p:sp>
    </p:spTree>
    <p:extLst>
      <p:ext uri="{BB962C8B-B14F-4D97-AF65-F5344CB8AC3E}">
        <p14:creationId xmlns:p14="http://schemas.microsoft.com/office/powerpoint/2010/main" val="5875420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3400" y="228600"/>
            <a:ext cx="8077200" cy="1243930"/>
          </a:xfrm>
          <a:prstGeom prst="rect">
            <a:avLst/>
          </a:prstGeom>
        </p:spPr>
        <p:txBody>
          <a:bodyPr vert="horz" wrap="square" lIns="0" tIns="12700" rIns="0" bIns="0" rtlCol="0">
            <a:spAutoFit/>
          </a:bodyPr>
          <a:lstStyle/>
          <a:p>
            <a:pPr marL="12700">
              <a:lnSpc>
                <a:spcPct val="100000"/>
              </a:lnSpc>
              <a:spcBef>
                <a:spcPts val="100"/>
              </a:spcBef>
            </a:pPr>
            <a:r>
              <a:rPr lang="en-US" sz="4000" b="1" dirty="0">
                <a:solidFill>
                  <a:srgbClr val="0070C0"/>
                </a:solidFill>
                <a:effectLst>
                  <a:outerShdw blurRad="38100" dist="38100" dir="2700000" algn="tl">
                    <a:srgbClr val="000000">
                      <a:alpha val="43137"/>
                    </a:srgbClr>
                  </a:outerShdw>
                </a:effectLst>
                <a:latin typeface="+mn-lt"/>
              </a:rPr>
              <a:t>QUESTIONS YOU MAY ENCOUNTER ON AN INTERVIEW</a:t>
            </a:r>
            <a:endParaRPr sz="3600" dirty="0"/>
          </a:p>
        </p:txBody>
      </p:sp>
      <p:sp>
        <p:nvSpPr>
          <p:cNvPr id="5" name="Content Placeholder 2">
            <a:extLst>
              <a:ext uri="{FF2B5EF4-FFF2-40B4-BE49-F238E27FC236}">
                <a16:creationId xmlns:a16="http://schemas.microsoft.com/office/drawing/2014/main" id="{FFE77BBE-C61E-4706-89A7-2675BF1B5650}"/>
              </a:ext>
            </a:extLst>
          </p:cNvPr>
          <p:cNvSpPr txBox="1">
            <a:spLocks/>
          </p:cNvSpPr>
          <p:nvPr/>
        </p:nvSpPr>
        <p:spPr>
          <a:xfrm>
            <a:off x="533400" y="1828800"/>
            <a:ext cx="9220200" cy="4876800"/>
          </a:xfrm>
          <a:prstGeom prst="rect">
            <a:avLst/>
          </a:prstGeom>
        </p:spPr>
        <p:txBody>
          <a:bodyPr wrap="square" lIns="0" tIns="0" rIns="0" bIns="0" rtlCol="0">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indent="0" eaLnBrk="1" fontAlgn="auto" hangingPunct="1">
              <a:spcAft>
                <a:spcPts val="0"/>
              </a:spcAft>
              <a:buFont typeface="Arial" panose="020B0604020202020204" pitchFamily="34" charset="0"/>
              <a:buNone/>
              <a:defRPr/>
            </a:pPr>
            <a:r>
              <a:rPr lang="en-US" sz="3600" b="1" dirty="0">
                <a:solidFill>
                  <a:schemeClr val="accent2">
                    <a:lumMod val="75000"/>
                  </a:schemeClr>
                </a:solidFill>
                <a:effectLst>
                  <a:outerShdw blurRad="38100" dist="38100" dir="2700000" algn="tl">
                    <a:srgbClr val="000000">
                      <a:alpha val="43137"/>
                    </a:srgbClr>
                  </a:outerShdw>
                </a:effectLst>
              </a:rPr>
              <a:t>Stress</a:t>
            </a:r>
            <a:endParaRPr lang="en-US" sz="3600" dirty="0">
              <a:solidFill>
                <a:schemeClr val="accent2">
                  <a:lumMod val="75000"/>
                </a:schemeClr>
              </a:solidFill>
              <a:effectLst>
                <a:outerShdw blurRad="38100" dist="38100" dir="2700000" algn="tl">
                  <a:srgbClr val="000000">
                    <a:alpha val="43137"/>
                  </a:srgbClr>
                </a:outerShdw>
              </a:effectLst>
            </a:endParaRPr>
          </a:p>
          <a:p>
            <a:pPr marL="457200" indent="-457200" eaLnBrk="1" fontAlgn="auto" hangingPunct="1">
              <a:spcAft>
                <a:spcPts val="0"/>
              </a:spcAft>
              <a:buFont typeface="Arial" panose="020B0604020202020204" pitchFamily="34" charset="0"/>
              <a:buChar char="•"/>
              <a:defRPr/>
            </a:pPr>
            <a:r>
              <a:rPr lang="en-US" sz="3200" b="1" dirty="0"/>
              <a:t>Tell me about an unexpected deadline you had to meet</a:t>
            </a:r>
          </a:p>
          <a:p>
            <a:pPr marL="457200" indent="-457200" eaLnBrk="1" fontAlgn="auto" hangingPunct="1">
              <a:spcAft>
                <a:spcPts val="0"/>
              </a:spcAft>
              <a:buFont typeface="Arial" panose="020B0604020202020204" pitchFamily="34" charset="0"/>
              <a:buChar char="•"/>
              <a:defRPr/>
            </a:pPr>
            <a:r>
              <a:rPr lang="en-US" sz="3200" b="1" dirty="0"/>
              <a:t>Were you successful?</a:t>
            </a:r>
          </a:p>
          <a:p>
            <a:pPr marL="457200" indent="-457200" eaLnBrk="1" fontAlgn="auto" hangingPunct="1">
              <a:spcAft>
                <a:spcPts val="0"/>
              </a:spcAft>
              <a:buFont typeface="Arial" panose="020B0604020202020204" pitchFamily="34" charset="0"/>
              <a:buChar char="•"/>
              <a:defRPr/>
            </a:pPr>
            <a:r>
              <a:rPr lang="en-US" sz="3200" b="1" dirty="0"/>
              <a:t>Have you worked in a fast paced, hectic environment?</a:t>
            </a:r>
          </a:p>
          <a:p>
            <a:pPr marL="457200" indent="-457200" eaLnBrk="1" fontAlgn="auto" hangingPunct="1">
              <a:spcAft>
                <a:spcPts val="0"/>
              </a:spcAft>
              <a:buFont typeface="Arial" panose="020B0604020202020204" pitchFamily="34" charset="0"/>
              <a:buChar char="•"/>
              <a:defRPr/>
            </a:pPr>
            <a:r>
              <a:rPr lang="en-US" sz="3200" b="1" dirty="0"/>
              <a:t>Did you work effectively in this the environment?</a:t>
            </a:r>
          </a:p>
          <a:p>
            <a:pPr marL="457200" indent="-457200" eaLnBrk="1" fontAlgn="auto" hangingPunct="1">
              <a:spcAft>
                <a:spcPts val="0"/>
              </a:spcAft>
              <a:buFont typeface="Arial" panose="020B0604020202020204" pitchFamily="34" charset="0"/>
              <a:buChar char="•"/>
              <a:defRPr/>
            </a:pPr>
            <a:r>
              <a:rPr lang="en-US" sz="3200" b="1" dirty="0"/>
              <a:t>What kinds of decisions are most difficult for you?</a:t>
            </a:r>
          </a:p>
          <a:p>
            <a:pPr marL="457200" indent="-457200" eaLnBrk="1" fontAlgn="auto" hangingPunct="1">
              <a:spcAft>
                <a:spcPts val="0"/>
              </a:spcAft>
              <a:buFont typeface="Arial" panose="020B0604020202020204" pitchFamily="34" charset="0"/>
              <a:buChar char="•"/>
              <a:defRPr/>
            </a:pPr>
            <a:r>
              <a:rPr lang="en-US" sz="3200" b="1" dirty="0"/>
              <a:t>How did you resolve the situation?</a:t>
            </a:r>
          </a:p>
          <a:p>
            <a:pPr marL="457200" indent="-457200" eaLnBrk="1" fontAlgn="auto" hangingPunct="1">
              <a:spcAft>
                <a:spcPts val="0"/>
              </a:spcAft>
              <a:buFont typeface="Wingdings" panose="05000000000000000000" pitchFamily="2" charset="2"/>
              <a:buChar char="§"/>
              <a:defRPr/>
            </a:pPr>
            <a:endParaRPr lang="en-US" altLang="en-US" sz="3200" b="1" dirty="0"/>
          </a:p>
        </p:txBody>
      </p:sp>
    </p:spTree>
    <p:extLst>
      <p:ext uri="{BB962C8B-B14F-4D97-AF65-F5344CB8AC3E}">
        <p14:creationId xmlns:p14="http://schemas.microsoft.com/office/powerpoint/2010/main" val="25679422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3400" y="228600"/>
            <a:ext cx="8077200" cy="1243930"/>
          </a:xfrm>
          <a:prstGeom prst="rect">
            <a:avLst/>
          </a:prstGeom>
        </p:spPr>
        <p:txBody>
          <a:bodyPr vert="horz" wrap="square" lIns="0" tIns="12700" rIns="0" bIns="0" rtlCol="0">
            <a:spAutoFit/>
          </a:bodyPr>
          <a:lstStyle/>
          <a:p>
            <a:pPr marL="12700">
              <a:lnSpc>
                <a:spcPct val="100000"/>
              </a:lnSpc>
              <a:spcBef>
                <a:spcPts val="100"/>
              </a:spcBef>
            </a:pPr>
            <a:r>
              <a:rPr lang="en-US" sz="4000" b="1" dirty="0">
                <a:solidFill>
                  <a:srgbClr val="0070C0"/>
                </a:solidFill>
                <a:effectLst>
                  <a:outerShdw blurRad="38100" dist="38100" dir="2700000" algn="tl">
                    <a:srgbClr val="000000">
                      <a:alpha val="43137"/>
                    </a:srgbClr>
                  </a:outerShdw>
                </a:effectLst>
                <a:latin typeface="+mn-lt"/>
              </a:rPr>
              <a:t>SAMPLE QUESTIONS TO ASK DURING YOUR INTERVIEW</a:t>
            </a:r>
            <a:endParaRPr sz="3600" dirty="0"/>
          </a:p>
        </p:txBody>
      </p:sp>
      <p:sp>
        <p:nvSpPr>
          <p:cNvPr id="5" name="Content Placeholder 2">
            <a:extLst>
              <a:ext uri="{FF2B5EF4-FFF2-40B4-BE49-F238E27FC236}">
                <a16:creationId xmlns:a16="http://schemas.microsoft.com/office/drawing/2014/main" id="{FFE77BBE-C61E-4706-89A7-2675BF1B5650}"/>
              </a:ext>
            </a:extLst>
          </p:cNvPr>
          <p:cNvSpPr txBox="1">
            <a:spLocks/>
          </p:cNvSpPr>
          <p:nvPr/>
        </p:nvSpPr>
        <p:spPr>
          <a:xfrm>
            <a:off x="533400" y="1828800"/>
            <a:ext cx="9220200" cy="4876800"/>
          </a:xfrm>
          <a:prstGeom prst="rect">
            <a:avLst/>
          </a:prstGeom>
        </p:spPr>
        <p:txBody>
          <a:bodyPr wrap="square" lIns="0" tIns="0" rIns="0" bIns="0" rtlCol="0">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571500" indent="-571500" eaLnBrk="1" hangingPunct="1">
              <a:buFont typeface="Wingdings" panose="05000000000000000000" pitchFamily="2" charset="2"/>
              <a:buChar char="§"/>
            </a:pPr>
            <a:r>
              <a:rPr lang="en-US" altLang="en-US" sz="3600" b="1" dirty="0"/>
              <a:t>Asking questions indicates to the employer your job search has been well thought out</a:t>
            </a:r>
          </a:p>
          <a:p>
            <a:pPr marL="571500" indent="-571500" eaLnBrk="1" hangingPunct="1">
              <a:buFont typeface="Wingdings" panose="05000000000000000000" pitchFamily="2" charset="2"/>
              <a:buChar char="§"/>
            </a:pPr>
            <a:endParaRPr lang="en-US" altLang="en-US" sz="3600" b="1" dirty="0"/>
          </a:p>
          <a:p>
            <a:pPr marL="571500" indent="-571500" eaLnBrk="1" hangingPunct="1">
              <a:buFont typeface="Wingdings" panose="05000000000000000000" pitchFamily="2" charset="2"/>
              <a:buChar char="§"/>
            </a:pPr>
            <a:r>
              <a:rPr lang="en-US" altLang="en-US" sz="3600" b="1" dirty="0"/>
              <a:t>The following are samples of questions you can ask in an interview</a:t>
            </a:r>
          </a:p>
          <a:p>
            <a:pPr marL="571500" indent="-571500" eaLnBrk="1" hangingPunct="1">
              <a:buFont typeface="Wingdings" panose="05000000000000000000" pitchFamily="2" charset="2"/>
              <a:buChar char="§"/>
            </a:pPr>
            <a:endParaRPr lang="en-US" altLang="en-US" sz="3600" b="1" dirty="0"/>
          </a:p>
          <a:p>
            <a:pPr marL="571500" indent="-571500" eaLnBrk="1" hangingPunct="1">
              <a:buFont typeface="Wingdings" panose="05000000000000000000" pitchFamily="2" charset="2"/>
              <a:buChar char="§"/>
            </a:pPr>
            <a:r>
              <a:rPr lang="en-US" altLang="en-US" sz="3600" b="1" dirty="0"/>
              <a:t>Do not memorize these samples, figure out how they translate into suitable questions for the organization you are interviewing with</a:t>
            </a:r>
          </a:p>
          <a:p>
            <a:pPr marL="457200" indent="-457200" eaLnBrk="1" fontAlgn="auto" hangingPunct="1">
              <a:spcAft>
                <a:spcPts val="0"/>
              </a:spcAft>
              <a:buFont typeface="Wingdings" panose="05000000000000000000" pitchFamily="2" charset="2"/>
              <a:buChar char="§"/>
              <a:defRPr/>
            </a:pPr>
            <a:endParaRPr lang="en-US" altLang="en-US" sz="3200" b="1" dirty="0"/>
          </a:p>
        </p:txBody>
      </p:sp>
    </p:spTree>
    <p:extLst>
      <p:ext uri="{BB962C8B-B14F-4D97-AF65-F5344CB8AC3E}">
        <p14:creationId xmlns:p14="http://schemas.microsoft.com/office/powerpoint/2010/main" val="18427300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3400" y="228600"/>
            <a:ext cx="8077200" cy="689932"/>
          </a:xfrm>
          <a:prstGeom prst="rect">
            <a:avLst/>
          </a:prstGeom>
        </p:spPr>
        <p:txBody>
          <a:bodyPr vert="horz" wrap="square" lIns="0" tIns="12700" rIns="0" bIns="0" rtlCol="0">
            <a:spAutoFit/>
          </a:bodyPr>
          <a:lstStyle/>
          <a:p>
            <a:pPr marL="12700">
              <a:lnSpc>
                <a:spcPct val="100000"/>
              </a:lnSpc>
              <a:spcBef>
                <a:spcPts val="100"/>
              </a:spcBef>
            </a:pPr>
            <a:r>
              <a:rPr lang="en-US" altLang="en-US" sz="4400" b="1" dirty="0">
                <a:solidFill>
                  <a:srgbClr val="0070C0"/>
                </a:solidFill>
                <a:effectLst>
                  <a:outerShdw blurRad="38100" dist="38100" dir="2700000" algn="tl">
                    <a:srgbClr val="000000">
                      <a:alpha val="43137"/>
                    </a:srgbClr>
                  </a:outerShdw>
                </a:effectLst>
                <a:latin typeface="+mn-lt"/>
              </a:rPr>
              <a:t>Questions to ask the interviewer</a:t>
            </a:r>
            <a:endParaRPr sz="4000" dirty="0"/>
          </a:p>
        </p:txBody>
      </p:sp>
      <p:sp>
        <p:nvSpPr>
          <p:cNvPr id="5" name="Content Placeholder 2">
            <a:extLst>
              <a:ext uri="{FF2B5EF4-FFF2-40B4-BE49-F238E27FC236}">
                <a16:creationId xmlns:a16="http://schemas.microsoft.com/office/drawing/2014/main" id="{FFE77BBE-C61E-4706-89A7-2675BF1B5650}"/>
              </a:ext>
            </a:extLst>
          </p:cNvPr>
          <p:cNvSpPr txBox="1">
            <a:spLocks/>
          </p:cNvSpPr>
          <p:nvPr/>
        </p:nvSpPr>
        <p:spPr>
          <a:xfrm>
            <a:off x="685800" y="1447800"/>
            <a:ext cx="9220200" cy="5257800"/>
          </a:xfrm>
          <a:prstGeom prst="rect">
            <a:avLst/>
          </a:prstGeom>
        </p:spPr>
        <p:txBody>
          <a:bodyPr wrap="square" lIns="0" tIns="0" rIns="0" bIns="0" rtlCol="0">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457200" indent="-457200" eaLnBrk="1" hangingPunct="1">
              <a:buFont typeface="Wingdings" panose="05000000000000000000" pitchFamily="2" charset="2"/>
              <a:buChar char="§"/>
            </a:pPr>
            <a:r>
              <a:rPr lang="en-US" altLang="en-US" sz="3000" b="1" dirty="0"/>
              <a:t>What three key skills are vital to this position?</a:t>
            </a:r>
          </a:p>
          <a:p>
            <a:pPr marL="457200" indent="-457200" eaLnBrk="1" hangingPunct="1">
              <a:buFont typeface="Wingdings" panose="05000000000000000000" pitchFamily="2" charset="2"/>
              <a:buChar char="§"/>
            </a:pPr>
            <a:r>
              <a:rPr lang="en-US" altLang="en-US" sz="3000" b="1" dirty="0"/>
              <a:t>How is an employee evaluated and promoted?</a:t>
            </a:r>
          </a:p>
          <a:p>
            <a:pPr marL="457200" indent="-457200" eaLnBrk="1" hangingPunct="1">
              <a:buFont typeface="Wingdings" panose="05000000000000000000" pitchFamily="2" charset="2"/>
              <a:buChar char="§"/>
            </a:pPr>
            <a:r>
              <a:rPr lang="en-US" altLang="en-US" sz="3000" b="1" dirty="0"/>
              <a:t>Tell me about your training programs</a:t>
            </a:r>
          </a:p>
          <a:p>
            <a:pPr marL="457200" indent="-457200" eaLnBrk="1" hangingPunct="1">
              <a:buFont typeface="Wingdings" panose="05000000000000000000" pitchFamily="2" charset="2"/>
              <a:buChar char="§"/>
            </a:pPr>
            <a:r>
              <a:rPr lang="en-US" altLang="en-US" sz="3000" b="1" dirty="0"/>
              <a:t>What are the challenging aspects of this job?</a:t>
            </a:r>
          </a:p>
          <a:p>
            <a:pPr marL="457200" indent="-457200" eaLnBrk="1" hangingPunct="1">
              <a:buFont typeface="Wingdings" panose="05000000000000000000" pitchFamily="2" charset="2"/>
              <a:buChar char="§"/>
            </a:pPr>
            <a:r>
              <a:rPr lang="en-US" altLang="en-US" sz="3000" b="1" dirty="0"/>
              <a:t>Is it company policy to promote within?</a:t>
            </a:r>
          </a:p>
          <a:p>
            <a:pPr marL="457200" indent="-457200" eaLnBrk="1" hangingPunct="1">
              <a:buFont typeface="Wingdings" panose="05000000000000000000" pitchFamily="2" charset="2"/>
              <a:buChar char="§"/>
            </a:pPr>
            <a:r>
              <a:rPr lang="en-US" altLang="en-US" sz="3000" b="1" dirty="0"/>
              <a:t>What qualities are you looking for in your new hires?</a:t>
            </a:r>
          </a:p>
          <a:p>
            <a:pPr marL="457200" indent="-457200" eaLnBrk="1" hangingPunct="1">
              <a:buFont typeface="Wingdings" panose="05000000000000000000" pitchFamily="2" charset="2"/>
              <a:buChar char="§"/>
            </a:pPr>
            <a:r>
              <a:rPr lang="en-US" altLang="en-US" sz="3000" b="1" dirty="0"/>
              <a:t>What’s the next step in the hiring process?</a:t>
            </a:r>
          </a:p>
          <a:p>
            <a:pPr marL="457200" indent="-457200" eaLnBrk="1" hangingPunct="1">
              <a:buFont typeface="Wingdings" panose="05000000000000000000" pitchFamily="2" charset="2"/>
              <a:buChar char="§"/>
            </a:pPr>
            <a:r>
              <a:rPr lang="en-US" altLang="en-US" sz="3000" b="1" dirty="0"/>
              <a:t>Can I provide any other information to help in the decision-making process?</a:t>
            </a:r>
          </a:p>
          <a:p>
            <a:pPr marL="457200" indent="-457200" eaLnBrk="1" hangingPunct="1">
              <a:buFont typeface="Wingdings" panose="05000000000000000000" pitchFamily="2" charset="2"/>
              <a:buChar char="§"/>
            </a:pPr>
            <a:r>
              <a:rPr lang="en-US" altLang="en-US" sz="3000" b="1" dirty="0">
                <a:highlight>
                  <a:srgbClr val="FFFF00"/>
                </a:highlight>
              </a:rPr>
              <a:t>Do not ask about salary and benefits</a:t>
            </a:r>
            <a:endParaRPr lang="en-US" altLang="en-US" sz="3000" b="1" dirty="0"/>
          </a:p>
        </p:txBody>
      </p:sp>
    </p:spTree>
    <p:extLst>
      <p:ext uri="{BB962C8B-B14F-4D97-AF65-F5344CB8AC3E}">
        <p14:creationId xmlns:p14="http://schemas.microsoft.com/office/powerpoint/2010/main" val="1437360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3400" y="228600"/>
            <a:ext cx="8077200" cy="1243930"/>
          </a:xfrm>
          <a:prstGeom prst="rect">
            <a:avLst/>
          </a:prstGeom>
        </p:spPr>
        <p:txBody>
          <a:bodyPr vert="horz" wrap="square" lIns="0" tIns="12700" rIns="0" bIns="0" rtlCol="0">
            <a:spAutoFit/>
          </a:bodyPr>
          <a:lstStyle/>
          <a:p>
            <a:pPr marL="12700">
              <a:lnSpc>
                <a:spcPct val="100000"/>
              </a:lnSpc>
              <a:spcBef>
                <a:spcPts val="100"/>
              </a:spcBef>
            </a:pPr>
            <a:r>
              <a:rPr lang="en-US" sz="4000" b="1" dirty="0">
                <a:solidFill>
                  <a:srgbClr val="0070C0"/>
                </a:solidFill>
                <a:effectLst>
                  <a:outerShdw blurRad="38100" dist="38100" dir="2700000" algn="tl">
                    <a:srgbClr val="000000">
                      <a:alpha val="43137"/>
                    </a:srgbClr>
                  </a:outerShdw>
                </a:effectLst>
                <a:latin typeface="+mn-lt"/>
              </a:rPr>
              <a:t>Five things most employers want to know about you</a:t>
            </a:r>
            <a:endParaRPr sz="4000" dirty="0"/>
          </a:p>
        </p:txBody>
      </p:sp>
      <p:sp>
        <p:nvSpPr>
          <p:cNvPr id="5" name="Content Placeholder 2">
            <a:extLst>
              <a:ext uri="{FF2B5EF4-FFF2-40B4-BE49-F238E27FC236}">
                <a16:creationId xmlns:a16="http://schemas.microsoft.com/office/drawing/2014/main" id="{FFE77BBE-C61E-4706-89A7-2675BF1B5650}"/>
              </a:ext>
            </a:extLst>
          </p:cNvPr>
          <p:cNvSpPr txBox="1">
            <a:spLocks/>
          </p:cNvSpPr>
          <p:nvPr/>
        </p:nvSpPr>
        <p:spPr>
          <a:xfrm>
            <a:off x="838200" y="2057400"/>
            <a:ext cx="9220200" cy="3200400"/>
          </a:xfrm>
          <a:prstGeom prst="rect">
            <a:avLst/>
          </a:prstGeom>
        </p:spPr>
        <p:txBody>
          <a:bodyPr wrap="square" lIns="0" tIns="0" rIns="0" bIns="0" rtlCol="0">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indent="0" eaLnBrk="1" hangingPunct="1">
              <a:buNone/>
              <a:defRPr/>
            </a:pPr>
            <a:r>
              <a:rPr lang="en-US" altLang="en-US" sz="3600" b="1" dirty="0">
                <a:solidFill>
                  <a:schemeClr val="accent2">
                    <a:lumMod val="75000"/>
                  </a:schemeClr>
                </a:solidFill>
                <a:effectLst>
                  <a:outerShdw blurRad="38100" dist="38100" dir="2700000" algn="tl">
                    <a:srgbClr val="000000">
                      <a:alpha val="43137"/>
                    </a:srgbClr>
                  </a:outerShdw>
                </a:effectLst>
              </a:rPr>
              <a:t>1. Are you qualified for the position?</a:t>
            </a:r>
            <a:endParaRPr lang="en-US" altLang="en-US" sz="3600" dirty="0">
              <a:solidFill>
                <a:schemeClr val="accent2">
                  <a:lumMod val="75000"/>
                </a:schemeClr>
              </a:solidFill>
              <a:effectLst>
                <a:outerShdw blurRad="38100" dist="38100" dir="2700000" algn="tl">
                  <a:srgbClr val="000000">
                    <a:alpha val="43137"/>
                  </a:srgbClr>
                </a:outerShdw>
              </a:effectLst>
            </a:endParaRPr>
          </a:p>
          <a:p>
            <a:pPr marL="457200" indent="-457200" eaLnBrk="1" hangingPunct="1">
              <a:buFont typeface="Wingdings" panose="05000000000000000000" pitchFamily="2" charset="2"/>
              <a:buChar char="§"/>
              <a:defRPr/>
            </a:pPr>
            <a:r>
              <a:rPr lang="en-US" altLang="en-US" sz="3200" b="1" dirty="0"/>
              <a:t>What are your greatest strengths?</a:t>
            </a:r>
          </a:p>
          <a:p>
            <a:pPr marL="457200" indent="-457200" eaLnBrk="1" hangingPunct="1">
              <a:buFont typeface="Wingdings" panose="05000000000000000000" pitchFamily="2" charset="2"/>
              <a:buChar char="§"/>
              <a:defRPr/>
            </a:pPr>
            <a:r>
              <a:rPr lang="en-US" altLang="en-US" sz="3200" b="1" dirty="0"/>
              <a:t>Do you have experience in this field?</a:t>
            </a:r>
          </a:p>
          <a:p>
            <a:pPr marL="457200" indent="-457200" eaLnBrk="1" hangingPunct="1">
              <a:buFont typeface="Wingdings" panose="05000000000000000000" pitchFamily="2" charset="2"/>
              <a:buChar char="§"/>
              <a:defRPr/>
            </a:pPr>
            <a:r>
              <a:rPr lang="en-US" altLang="en-US" sz="3200" b="1" dirty="0"/>
              <a:t>What do you believe you bring to this job?</a:t>
            </a:r>
          </a:p>
          <a:p>
            <a:pPr marL="457200" indent="-457200" eaLnBrk="1" hangingPunct="1">
              <a:buFont typeface="Wingdings" panose="05000000000000000000" pitchFamily="2" charset="2"/>
              <a:buChar char="§"/>
              <a:defRPr/>
            </a:pPr>
            <a:r>
              <a:rPr lang="en-US" altLang="en-US" sz="3200" b="1" dirty="0"/>
              <a:t>Why should I hire you?</a:t>
            </a:r>
            <a:br>
              <a:rPr lang="en-US" altLang="en-US" sz="3200" b="1" dirty="0"/>
            </a:br>
            <a:endParaRPr lang="en-US" altLang="en-US" sz="3200" b="1" dirty="0"/>
          </a:p>
          <a:p>
            <a:pPr marL="457200" indent="-457200" eaLnBrk="1" hangingPunct="1">
              <a:buFont typeface="Wingdings" panose="05000000000000000000" pitchFamily="2" charset="2"/>
              <a:buChar char="§"/>
            </a:pPr>
            <a:endParaRPr lang="en-US" altLang="en-US" sz="3000" b="1" dirty="0"/>
          </a:p>
        </p:txBody>
      </p:sp>
    </p:spTree>
    <p:extLst>
      <p:ext uri="{BB962C8B-B14F-4D97-AF65-F5344CB8AC3E}">
        <p14:creationId xmlns:p14="http://schemas.microsoft.com/office/powerpoint/2010/main" val="11001681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3400" y="228600"/>
            <a:ext cx="8077200" cy="1243930"/>
          </a:xfrm>
          <a:prstGeom prst="rect">
            <a:avLst/>
          </a:prstGeom>
        </p:spPr>
        <p:txBody>
          <a:bodyPr vert="horz" wrap="square" lIns="0" tIns="12700" rIns="0" bIns="0" rtlCol="0">
            <a:spAutoFit/>
          </a:bodyPr>
          <a:lstStyle/>
          <a:p>
            <a:pPr marL="12700">
              <a:lnSpc>
                <a:spcPct val="100000"/>
              </a:lnSpc>
              <a:spcBef>
                <a:spcPts val="100"/>
              </a:spcBef>
            </a:pPr>
            <a:r>
              <a:rPr lang="en-US" sz="4000" b="1" dirty="0">
                <a:solidFill>
                  <a:srgbClr val="0070C0"/>
                </a:solidFill>
                <a:effectLst>
                  <a:outerShdw blurRad="38100" dist="38100" dir="2700000" algn="tl">
                    <a:srgbClr val="000000">
                      <a:alpha val="43137"/>
                    </a:srgbClr>
                  </a:outerShdw>
                </a:effectLst>
                <a:latin typeface="+mn-lt"/>
              </a:rPr>
              <a:t>Five things most employers want to know about you</a:t>
            </a:r>
            <a:endParaRPr sz="4000" dirty="0"/>
          </a:p>
        </p:txBody>
      </p:sp>
      <p:sp>
        <p:nvSpPr>
          <p:cNvPr id="5" name="Content Placeholder 2">
            <a:extLst>
              <a:ext uri="{FF2B5EF4-FFF2-40B4-BE49-F238E27FC236}">
                <a16:creationId xmlns:a16="http://schemas.microsoft.com/office/drawing/2014/main" id="{FFE77BBE-C61E-4706-89A7-2675BF1B5650}"/>
              </a:ext>
            </a:extLst>
          </p:cNvPr>
          <p:cNvSpPr txBox="1">
            <a:spLocks/>
          </p:cNvSpPr>
          <p:nvPr/>
        </p:nvSpPr>
        <p:spPr>
          <a:xfrm>
            <a:off x="533400" y="2286000"/>
            <a:ext cx="9372600" cy="5257800"/>
          </a:xfrm>
          <a:prstGeom prst="rect">
            <a:avLst/>
          </a:prstGeom>
        </p:spPr>
        <p:txBody>
          <a:bodyPr wrap="square" lIns="0" tIns="0" rIns="0" bIns="0" rtlCol="0">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eaLnBrk="1" fontAlgn="auto" hangingPunct="1">
              <a:spcAft>
                <a:spcPts val="0"/>
              </a:spcAft>
              <a:buFont typeface="Arial" panose="020B0604020202020204" pitchFamily="34" charset="0"/>
              <a:buNone/>
              <a:defRPr/>
            </a:pPr>
            <a:r>
              <a:rPr lang="en-US" sz="3800" b="1" dirty="0">
                <a:solidFill>
                  <a:schemeClr val="accent2">
                    <a:lumMod val="75000"/>
                  </a:schemeClr>
                </a:solidFill>
                <a:effectLst>
                  <a:outerShdw blurRad="38100" dist="38100" dir="2700000" algn="tl">
                    <a:srgbClr val="000000">
                      <a:alpha val="43137"/>
                    </a:srgbClr>
                  </a:outerShdw>
                </a:effectLst>
              </a:rPr>
              <a:t>2. What motivates you?</a:t>
            </a:r>
          </a:p>
          <a:p>
            <a:pPr marL="457200" indent="-457200" eaLnBrk="1" fontAlgn="auto" hangingPunct="1">
              <a:spcAft>
                <a:spcPts val="0"/>
              </a:spcAft>
              <a:buFont typeface="Wingdings" panose="05000000000000000000" pitchFamily="2" charset="2"/>
              <a:buChar char="§"/>
              <a:defRPr/>
            </a:pPr>
            <a:r>
              <a:rPr lang="en-US" sz="3200" b="1" dirty="0"/>
              <a:t>What motivates you to put forth your greatest effort?</a:t>
            </a:r>
          </a:p>
          <a:p>
            <a:pPr marL="457200" indent="-457200" eaLnBrk="1" fontAlgn="auto" hangingPunct="1">
              <a:spcAft>
                <a:spcPts val="0"/>
              </a:spcAft>
              <a:buFont typeface="Wingdings" panose="05000000000000000000" pitchFamily="2" charset="2"/>
              <a:buChar char="§"/>
              <a:defRPr/>
            </a:pPr>
            <a:r>
              <a:rPr lang="en-US" sz="3200" b="1" dirty="0"/>
              <a:t>Where do you see yourself five years from now?</a:t>
            </a:r>
          </a:p>
          <a:p>
            <a:pPr marL="457200" indent="-457200" eaLnBrk="1" fontAlgn="auto" hangingPunct="1">
              <a:spcAft>
                <a:spcPts val="0"/>
              </a:spcAft>
              <a:buFont typeface="Wingdings" panose="05000000000000000000" pitchFamily="2" charset="2"/>
              <a:buChar char="§"/>
              <a:defRPr/>
            </a:pPr>
            <a:r>
              <a:rPr lang="en-US" sz="3200" b="1" dirty="0"/>
              <a:t>What is more important to you, the money or the job?</a:t>
            </a:r>
          </a:p>
          <a:p>
            <a:pPr marL="457200" indent="-457200" eaLnBrk="1" fontAlgn="auto" hangingPunct="1">
              <a:spcAft>
                <a:spcPts val="0"/>
              </a:spcAft>
              <a:buFont typeface="Wingdings" panose="05000000000000000000" pitchFamily="2" charset="2"/>
              <a:buChar char="§"/>
              <a:defRPr/>
            </a:pPr>
            <a:r>
              <a:rPr lang="en-US" sz="3200" b="1" dirty="0"/>
              <a:t>What did you like most about your last job?</a:t>
            </a:r>
            <a:br>
              <a:rPr lang="en-US" sz="3200" b="1" dirty="0"/>
            </a:br>
            <a:br>
              <a:rPr lang="en-US" sz="4400" dirty="0"/>
            </a:br>
            <a:endParaRPr lang="en-US" sz="4400" dirty="0"/>
          </a:p>
          <a:p>
            <a:pPr marL="457200" indent="-457200" eaLnBrk="1" hangingPunct="1">
              <a:buFont typeface="Wingdings" panose="05000000000000000000" pitchFamily="2" charset="2"/>
              <a:buChar char="§"/>
            </a:pPr>
            <a:endParaRPr lang="en-US" altLang="en-US" sz="3000" b="1" dirty="0"/>
          </a:p>
        </p:txBody>
      </p:sp>
    </p:spTree>
    <p:extLst>
      <p:ext uri="{BB962C8B-B14F-4D97-AF65-F5344CB8AC3E}">
        <p14:creationId xmlns:p14="http://schemas.microsoft.com/office/powerpoint/2010/main" val="37517178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3400" y="228600"/>
            <a:ext cx="8077200" cy="1243930"/>
          </a:xfrm>
          <a:prstGeom prst="rect">
            <a:avLst/>
          </a:prstGeom>
        </p:spPr>
        <p:txBody>
          <a:bodyPr vert="horz" wrap="square" lIns="0" tIns="12700" rIns="0" bIns="0" rtlCol="0">
            <a:spAutoFit/>
          </a:bodyPr>
          <a:lstStyle/>
          <a:p>
            <a:pPr marL="12700">
              <a:lnSpc>
                <a:spcPct val="100000"/>
              </a:lnSpc>
              <a:spcBef>
                <a:spcPts val="100"/>
              </a:spcBef>
            </a:pPr>
            <a:r>
              <a:rPr lang="en-US" sz="4000" b="1" dirty="0">
                <a:solidFill>
                  <a:srgbClr val="0070C0"/>
                </a:solidFill>
                <a:effectLst>
                  <a:outerShdw blurRad="38100" dist="38100" dir="2700000" algn="tl">
                    <a:srgbClr val="000000">
                      <a:alpha val="43137"/>
                    </a:srgbClr>
                  </a:outerShdw>
                </a:effectLst>
                <a:latin typeface="+mn-lt"/>
              </a:rPr>
              <a:t>Five things most employers want to know about you</a:t>
            </a:r>
            <a:endParaRPr sz="4000" dirty="0"/>
          </a:p>
        </p:txBody>
      </p:sp>
      <p:sp>
        <p:nvSpPr>
          <p:cNvPr id="5" name="Content Placeholder 2">
            <a:extLst>
              <a:ext uri="{FF2B5EF4-FFF2-40B4-BE49-F238E27FC236}">
                <a16:creationId xmlns:a16="http://schemas.microsoft.com/office/drawing/2014/main" id="{FFE77BBE-C61E-4706-89A7-2675BF1B5650}"/>
              </a:ext>
            </a:extLst>
          </p:cNvPr>
          <p:cNvSpPr txBox="1">
            <a:spLocks/>
          </p:cNvSpPr>
          <p:nvPr/>
        </p:nvSpPr>
        <p:spPr>
          <a:xfrm>
            <a:off x="685800" y="2057400"/>
            <a:ext cx="9220200" cy="3733800"/>
          </a:xfrm>
          <a:prstGeom prst="rect">
            <a:avLst/>
          </a:prstGeom>
        </p:spPr>
        <p:txBody>
          <a:bodyPr wrap="square" lIns="0" tIns="0" rIns="0" bIns="0" rtlCol="0">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eaLnBrk="1" hangingPunct="1">
              <a:buFont typeface="Arial" panose="020B0604020202020204" pitchFamily="34" charset="0"/>
              <a:buNone/>
            </a:pPr>
            <a:r>
              <a:rPr lang="en-US" altLang="en-US" sz="4000" b="1" dirty="0">
                <a:solidFill>
                  <a:schemeClr val="accent2">
                    <a:lumMod val="75000"/>
                  </a:schemeClr>
                </a:solidFill>
                <a:effectLst>
                  <a:outerShdw blurRad="38100" dist="38100" dir="2700000" algn="tl">
                    <a:srgbClr val="000000">
                      <a:alpha val="43137"/>
                    </a:srgbClr>
                  </a:outerShdw>
                </a:effectLst>
              </a:rPr>
              <a:t>3. Tell me about the negatives</a:t>
            </a:r>
            <a:endParaRPr lang="en-US" altLang="en-US" sz="4000" dirty="0">
              <a:solidFill>
                <a:schemeClr val="accent2">
                  <a:lumMod val="75000"/>
                </a:schemeClr>
              </a:solidFill>
              <a:effectLst>
                <a:outerShdw blurRad="38100" dist="38100" dir="2700000" algn="tl">
                  <a:srgbClr val="000000">
                    <a:alpha val="43137"/>
                  </a:srgbClr>
                </a:outerShdw>
              </a:effectLst>
            </a:endParaRPr>
          </a:p>
          <a:p>
            <a:pPr marL="571500" indent="-571500" eaLnBrk="1" hangingPunct="1">
              <a:buFont typeface="Wingdings" panose="05000000000000000000" pitchFamily="2" charset="2"/>
              <a:buChar char="§"/>
            </a:pPr>
            <a:r>
              <a:rPr lang="en-US" altLang="en-US" sz="3200" b="1" dirty="0"/>
              <a:t>Why did you leave your previous job?</a:t>
            </a:r>
          </a:p>
          <a:p>
            <a:pPr marL="571500" indent="-571500" eaLnBrk="1" hangingPunct="1">
              <a:buFont typeface="Wingdings" panose="05000000000000000000" pitchFamily="2" charset="2"/>
              <a:buChar char="§"/>
            </a:pPr>
            <a:r>
              <a:rPr lang="en-US" altLang="en-US" sz="3200" b="1" dirty="0"/>
              <a:t>What did you like least about your last supervisor?</a:t>
            </a:r>
          </a:p>
          <a:p>
            <a:pPr marL="571500" indent="-571500" eaLnBrk="1" hangingPunct="1">
              <a:buFont typeface="Wingdings" panose="05000000000000000000" pitchFamily="2" charset="2"/>
              <a:buChar char="§"/>
            </a:pPr>
            <a:r>
              <a:rPr lang="en-US" altLang="en-US" sz="3200" b="1" dirty="0"/>
              <a:t>What is your greatest weakness?</a:t>
            </a:r>
          </a:p>
          <a:p>
            <a:pPr marL="571500" indent="-571500" eaLnBrk="1" hangingPunct="1">
              <a:buFont typeface="Wingdings" panose="05000000000000000000" pitchFamily="2" charset="2"/>
              <a:buChar char="§"/>
            </a:pPr>
            <a:r>
              <a:rPr lang="en-US" altLang="en-US" sz="3200" b="1" dirty="0"/>
              <a:t>What did you like least about your last job?</a:t>
            </a:r>
          </a:p>
          <a:p>
            <a:pPr marL="571500" indent="-571500" eaLnBrk="1" hangingPunct="1">
              <a:buFont typeface="Wingdings" panose="05000000000000000000" pitchFamily="2" charset="2"/>
              <a:buChar char="§"/>
            </a:pPr>
            <a:r>
              <a:rPr lang="en-US" altLang="en-US" sz="3200" b="1" dirty="0"/>
              <a:t>Why have you been unemployed so long?</a:t>
            </a:r>
            <a:br>
              <a:rPr lang="en-US" sz="4400" b="1" dirty="0"/>
            </a:br>
            <a:br>
              <a:rPr lang="en-US" sz="4400" dirty="0"/>
            </a:br>
            <a:endParaRPr lang="en-US" sz="4400" dirty="0"/>
          </a:p>
          <a:p>
            <a:pPr marL="457200" indent="-457200" eaLnBrk="1" hangingPunct="1">
              <a:buFont typeface="Wingdings" panose="05000000000000000000" pitchFamily="2" charset="2"/>
              <a:buChar char="§"/>
            </a:pPr>
            <a:endParaRPr lang="en-US" altLang="en-US" sz="3000" b="1" dirty="0"/>
          </a:p>
        </p:txBody>
      </p:sp>
    </p:spTree>
    <p:extLst>
      <p:ext uri="{BB962C8B-B14F-4D97-AF65-F5344CB8AC3E}">
        <p14:creationId xmlns:p14="http://schemas.microsoft.com/office/powerpoint/2010/main" val="33754183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3400" y="228600"/>
            <a:ext cx="8077200" cy="1243930"/>
          </a:xfrm>
          <a:prstGeom prst="rect">
            <a:avLst/>
          </a:prstGeom>
        </p:spPr>
        <p:txBody>
          <a:bodyPr vert="horz" wrap="square" lIns="0" tIns="12700" rIns="0" bIns="0" rtlCol="0">
            <a:spAutoFit/>
          </a:bodyPr>
          <a:lstStyle/>
          <a:p>
            <a:pPr marL="12700">
              <a:lnSpc>
                <a:spcPct val="100000"/>
              </a:lnSpc>
              <a:spcBef>
                <a:spcPts val="100"/>
              </a:spcBef>
            </a:pPr>
            <a:r>
              <a:rPr lang="en-US" sz="4000" b="1" dirty="0">
                <a:solidFill>
                  <a:srgbClr val="0070C0"/>
                </a:solidFill>
                <a:effectLst>
                  <a:outerShdw blurRad="38100" dist="38100" dir="2700000" algn="tl">
                    <a:srgbClr val="000000">
                      <a:alpha val="43137"/>
                    </a:srgbClr>
                  </a:outerShdw>
                </a:effectLst>
                <a:latin typeface="+mn-lt"/>
              </a:rPr>
              <a:t>Five things most employers want to know about you</a:t>
            </a:r>
            <a:endParaRPr sz="4000" dirty="0"/>
          </a:p>
        </p:txBody>
      </p:sp>
      <p:sp>
        <p:nvSpPr>
          <p:cNvPr id="5" name="Content Placeholder 2">
            <a:extLst>
              <a:ext uri="{FF2B5EF4-FFF2-40B4-BE49-F238E27FC236}">
                <a16:creationId xmlns:a16="http://schemas.microsoft.com/office/drawing/2014/main" id="{FFE77BBE-C61E-4706-89A7-2675BF1B5650}"/>
              </a:ext>
            </a:extLst>
          </p:cNvPr>
          <p:cNvSpPr txBox="1">
            <a:spLocks/>
          </p:cNvSpPr>
          <p:nvPr/>
        </p:nvSpPr>
        <p:spPr>
          <a:xfrm>
            <a:off x="685800" y="2057400"/>
            <a:ext cx="9220200" cy="3733800"/>
          </a:xfrm>
          <a:prstGeom prst="rect">
            <a:avLst/>
          </a:prstGeom>
        </p:spPr>
        <p:txBody>
          <a:bodyPr wrap="square" lIns="0" tIns="0" rIns="0" bIns="0" rtlCol="0">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eaLnBrk="1" fontAlgn="auto" hangingPunct="1">
              <a:spcAft>
                <a:spcPts val="0"/>
              </a:spcAft>
              <a:buFont typeface="Arial" panose="020B0604020202020204" pitchFamily="34" charset="0"/>
              <a:buNone/>
              <a:defRPr/>
            </a:pPr>
            <a:r>
              <a:rPr lang="en-US" sz="3600" b="1" dirty="0">
                <a:solidFill>
                  <a:schemeClr val="accent2">
                    <a:lumMod val="75000"/>
                  </a:schemeClr>
                </a:solidFill>
                <a:effectLst>
                  <a:outerShdw blurRad="38100" dist="38100" dir="2700000" algn="tl">
                    <a:srgbClr val="000000">
                      <a:alpha val="43137"/>
                    </a:srgbClr>
                  </a:outerShdw>
                </a:effectLst>
              </a:rPr>
              <a:t>4. Are you a good fit?</a:t>
            </a:r>
            <a:endParaRPr lang="en-US" sz="3600" dirty="0">
              <a:solidFill>
                <a:schemeClr val="accent2">
                  <a:lumMod val="75000"/>
                </a:schemeClr>
              </a:solidFill>
              <a:effectLst>
                <a:outerShdw blurRad="38100" dist="38100" dir="2700000" algn="tl">
                  <a:srgbClr val="000000">
                    <a:alpha val="43137"/>
                  </a:srgbClr>
                </a:outerShdw>
              </a:effectLst>
            </a:endParaRPr>
          </a:p>
          <a:p>
            <a:pPr marL="457200" indent="-457200" eaLnBrk="1" fontAlgn="auto" hangingPunct="1">
              <a:spcAft>
                <a:spcPts val="0"/>
              </a:spcAft>
              <a:buFont typeface="Wingdings" panose="05000000000000000000" pitchFamily="2" charset="2"/>
              <a:buChar char="§"/>
              <a:defRPr/>
            </a:pPr>
            <a:r>
              <a:rPr lang="en-US" sz="3200" b="1" dirty="0"/>
              <a:t>What kind of people do you find it hard to work with?</a:t>
            </a:r>
          </a:p>
          <a:p>
            <a:pPr marL="457200" indent="-457200" eaLnBrk="1" fontAlgn="auto" hangingPunct="1">
              <a:spcAft>
                <a:spcPts val="0"/>
              </a:spcAft>
              <a:buFont typeface="Wingdings" panose="05000000000000000000" pitchFamily="2" charset="2"/>
              <a:buChar char="§"/>
              <a:defRPr/>
            </a:pPr>
            <a:r>
              <a:rPr lang="en-US" sz="3200" b="1" dirty="0"/>
              <a:t>Tell me about a time when you worked as a member of a team.</a:t>
            </a:r>
          </a:p>
          <a:p>
            <a:pPr marL="457200" indent="-457200" eaLnBrk="1" fontAlgn="auto" hangingPunct="1">
              <a:spcAft>
                <a:spcPts val="0"/>
              </a:spcAft>
              <a:buFont typeface="Wingdings" panose="05000000000000000000" pitchFamily="2" charset="2"/>
              <a:buChar char="§"/>
              <a:defRPr/>
            </a:pPr>
            <a:r>
              <a:rPr lang="en-US" sz="3200" b="1" dirty="0"/>
              <a:t>In what kind of environment are you most comfortable?</a:t>
            </a:r>
          </a:p>
          <a:p>
            <a:pPr marL="457200" indent="-457200" eaLnBrk="1" fontAlgn="auto" hangingPunct="1">
              <a:spcAft>
                <a:spcPts val="0"/>
              </a:spcAft>
              <a:buFont typeface="Wingdings" panose="05000000000000000000" pitchFamily="2" charset="2"/>
              <a:buChar char="§"/>
              <a:defRPr/>
            </a:pPr>
            <a:r>
              <a:rPr lang="en-US" sz="3200" b="1" dirty="0"/>
              <a:t>Do you prefer to work alone or with others?</a:t>
            </a:r>
            <a:br>
              <a:rPr lang="en-US" sz="4400" dirty="0"/>
            </a:br>
            <a:endParaRPr lang="en-US" sz="4400" dirty="0"/>
          </a:p>
          <a:p>
            <a:pPr marL="457200" indent="-457200" eaLnBrk="1" hangingPunct="1">
              <a:buFont typeface="Wingdings" panose="05000000000000000000" pitchFamily="2" charset="2"/>
              <a:buChar char="§"/>
            </a:pPr>
            <a:endParaRPr lang="en-US" altLang="en-US" sz="3000" b="1" dirty="0"/>
          </a:p>
        </p:txBody>
      </p:sp>
    </p:spTree>
    <p:extLst>
      <p:ext uri="{BB962C8B-B14F-4D97-AF65-F5344CB8AC3E}">
        <p14:creationId xmlns:p14="http://schemas.microsoft.com/office/powerpoint/2010/main" val="23391939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3400" y="228600"/>
            <a:ext cx="8077200" cy="1243930"/>
          </a:xfrm>
          <a:prstGeom prst="rect">
            <a:avLst/>
          </a:prstGeom>
        </p:spPr>
        <p:txBody>
          <a:bodyPr vert="horz" wrap="square" lIns="0" tIns="12700" rIns="0" bIns="0" rtlCol="0">
            <a:spAutoFit/>
          </a:bodyPr>
          <a:lstStyle/>
          <a:p>
            <a:pPr marL="12700">
              <a:lnSpc>
                <a:spcPct val="100000"/>
              </a:lnSpc>
              <a:spcBef>
                <a:spcPts val="100"/>
              </a:spcBef>
            </a:pPr>
            <a:r>
              <a:rPr lang="en-US" sz="4000" b="1" dirty="0">
                <a:solidFill>
                  <a:srgbClr val="0070C0"/>
                </a:solidFill>
                <a:effectLst>
                  <a:outerShdw blurRad="38100" dist="38100" dir="2700000" algn="tl">
                    <a:srgbClr val="000000">
                      <a:alpha val="43137"/>
                    </a:srgbClr>
                  </a:outerShdw>
                </a:effectLst>
                <a:latin typeface="+mn-lt"/>
              </a:rPr>
              <a:t>Five things most employers want to know about you</a:t>
            </a:r>
            <a:endParaRPr sz="4000" dirty="0"/>
          </a:p>
        </p:txBody>
      </p:sp>
      <p:sp>
        <p:nvSpPr>
          <p:cNvPr id="5" name="Content Placeholder 2">
            <a:extLst>
              <a:ext uri="{FF2B5EF4-FFF2-40B4-BE49-F238E27FC236}">
                <a16:creationId xmlns:a16="http://schemas.microsoft.com/office/drawing/2014/main" id="{FFE77BBE-C61E-4706-89A7-2675BF1B5650}"/>
              </a:ext>
            </a:extLst>
          </p:cNvPr>
          <p:cNvSpPr txBox="1">
            <a:spLocks/>
          </p:cNvSpPr>
          <p:nvPr/>
        </p:nvSpPr>
        <p:spPr>
          <a:xfrm>
            <a:off x="685800" y="2057400"/>
            <a:ext cx="9220200" cy="3733800"/>
          </a:xfrm>
          <a:prstGeom prst="rect">
            <a:avLst/>
          </a:prstGeom>
        </p:spPr>
        <p:txBody>
          <a:bodyPr wrap="square" lIns="0" tIns="0" rIns="0" bIns="0" rtlCol="0">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eaLnBrk="1" hangingPunct="1">
              <a:buFont typeface="Arial" panose="020B0604020202020204" pitchFamily="34" charset="0"/>
              <a:buNone/>
            </a:pPr>
            <a:r>
              <a:rPr lang="en-US" altLang="en-US" sz="3600" b="1" dirty="0">
                <a:solidFill>
                  <a:schemeClr val="accent2">
                    <a:lumMod val="75000"/>
                  </a:schemeClr>
                </a:solidFill>
                <a:effectLst>
                  <a:outerShdw blurRad="38100" dist="38100" dir="2700000" algn="tl">
                    <a:srgbClr val="000000">
                      <a:alpha val="43137"/>
                    </a:srgbClr>
                  </a:outerShdw>
                </a:effectLst>
              </a:rPr>
              <a:t>5. Do you want the job with their company, or do you want a job?</a:t>
            </a:r>
            <a:endParaRPr lang="en-US" altLang="en-US" sz="3600" dirty="0">
              <a:solidFill>
                <a:schemeClr val="accent2">
                  <a:lumMod val="75000"/>
                </a:schemeClr>
              </a:solidFill>
              <a:effectLst>
                <a:outerShdw blurRad="38100" dist="38100" dir="2700000" algn="tl">
                  <a:srgbClr val="000000">
                    <a:alpha val="43137"/>
                  </a:srgbClr>
                </a:outerShdw>
              </a:effectLst>
            </a:endParaRPr>
          </a:p>
          <a:p>
            <a:pPr marL="457200" indent="-457200" eaLnBrk="1" hangingPunct="1">
              <a:buFont typeface="Wingdings" panose="05000000000000000000" pitchFamily="2" charset="2"/>
              <a:buChar char="§"/>
            </a:pPr>
            <a:r>
              <a:rPr lang="en-US" altLang="en-US" sz="3200" b="1" dirty="0"/>
              <a:t>What are you looking for in a position?</a:t>
            </a:r>
          </a:p>
          <a:p>
            <a:pPr marL="457200" indent="-457200" eaLnBrk="1" hangingPunct="1">
              <a:buFont typeface="Wingdings" panose="05000000000000000000" pitchFamily="2" charset="2"/>
              <a:buChar char="§"/>
            </a:pPr>
            <a:r>
              <a:rPr lang="en-US" altLang="en-US" sz="3200" b="1" dirty="0"/>
              <a:t>Who else are you interviewing with?</a:t>
            </a:r>
          </a:p>
          <a:p>
            <a:pPr marL="457200" indent="-457200" eaLnBrk="1" hangingPunct="1">
              <a:buFont typeface="Wingdings" panose="05000000000000000000" pitchFamily="2" charset="2"/>
              <a:buChar char="§"/>
            </a:pPr>
            <a:r>
              <a:rPr lang="en-US" altLang="en-US" sz="3200" b="1" dirty="0"/>
              <a:t>Why are you interested in this position?</a:t>
            </a:r>
          </a:p>
          <a:p>
            <a:pPr marL="457200" indent="-457200" eaLnBrk="1" hangingPunct="1">
              <a:buFont typeface="Wingdings" panose="05000000000000000000" pitchFamily="2" charset="2"/>
              <a:buChar char="§"/>
            </a:pPr>
            <a:r>
              <a:rPr lang="en-US" altLang="en-US" sz="3200" b="1" dirty="0"/>
              <a:t>What do you know about the company?</a:t>
            </a:r>
          </a:p>
          <a:p>
            <a:pPr eaLnBrk="1" fontAlgn="auto" hangingPunct="1">
              <a:spcAft>
                <a:spcPts val="0"/>
              </a:spcAft>
              <a:defRPr/>
            </a:pPr>
            <a:br>
              <a:rPr lang="en-US" sz="4400" dirty="0"/>
            </a:br>
            <a:endParaRPr lang="en-US" sz="4400" dirty="0"/>
          </a:p>
          <a:p>
            <a:pPr marL="457200" indent="-457200" eaLnBrk="1" hangingPunct="1">
              <a:buFont typeface="Wingdings" panose="05000000000000000000" pitchFamily="2" charset="2"/>
              <a:buChar char="§"/>
            </a:pPr>
            <a:endParaRPr lang="en-US" altLang="en-US" sz="3000" b="1" dirty="0"/>
          </a:p>
        </p:txBody>
      </p:sp>
    </p:spTree>
    <p:extLst>
      <p:ext uri="{BB962C8B-B14F-4D97-AF65-F5344CB8AC3E}">
        <p14:creationId xmlns:p14="http://schemas.microsoft.com/office/powerpoint/2010/main" val="1455587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3400" y="590823"/>
            <a:ext cx="8077200" cy="628377"/>
          </a:xfrm>
          <a:prstGeom prst="rect">
            <a:avLst/>
          </a:prstGeom>
        </p:spPr>
        <p:txBody>
          <a:bodyPr vert="horz" wrap="square" lIns="0" tIns="12700" rIns="0" bIns="0" rtlCol="0">
            <a:spAutoFit/>
          </a:bodyPr>
          <a:lstStyle/>
          <a:p>
            <a:pPr marL="12700">
              <a:lnSpc>
                <a:spcPct val="100000"/>
              </a:lnSpc>
              <a:spcBef>
                <a:spcPts val="100"/>
              </a:spcBef>
            </a:pPr>
            <a:r>
              <a:rPr lang="en-US" altLang="en-US" sz="4000" b="1" dirty="0">
                <a:solidFill>
                  <a:srgbClr val="0070C0"/>
                </a:solidFill>
                <a:effectLst>
                  <a:outerShdw blurRad="38100" dist="38100" dir="2700000" algn="tl">
                    <a:srgbClr val="000000">
                      <a:alpha val="43137"/>
                    </a:srgbClr>
                  </a:outerShdw>
                </a:effectLst>
                <a:latin typeface="+mn-lt"/>
              </a:rPr>
              <a:t>AFTER THE INTERVIEW</a:t>
            </a:r>
            <a:endParaRPr sz="4000" dirty="0"/>
          </a:p>
        </p:txBody>
      </p:sp>
      <p:sp>
        <p:nvSpPr>
          <p:cNvPr id="5" name="Content Placeholder 2">
            <a:extLst>
              <a:ext uri="{FF2B5EF4-FFF2-40B4-BE49-F238E27FC236}">
                <a16:creationId xmlns:a16="http://schemas.microsoft.com/office/drawing/2014/main" id="{FFE77BBE-C61E-4706-89A7-2675BF1B5650}"/>
              </a:ext>
            </a:extLst>
          </p:cNvPr>
          <p:cNvSpPr txBox="1">
            <a:spLocks/>
          </p:cNvSpPr>
          <p:nvPr/>
        </p:nvSpPr>
        <p:spPr>
          <a:xfrm>
            <a:off x="685800" y="1447800"/>
            <a:ext cx="9220200" cy="5334000"/>
          </a:xfrm>
          <a:prstGeom prst="rect">
            <a:avLst/>
          </a:prstGeom>
        </p:spPr>
        <p:txBody>
          <a:bodyPr wrap="square" lIns="0" tIns="0" rIns="0" bIns="0" rtlCol="0">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eaLnBrk="1" fontAlgn="auto" hangingPunct="1">
              <a:spcAft>
                <a:spcPts val="0"/>
              </a:spcAft>
              <a:buFont typeface="Arial" panose="020B0604020202020204" pitchFamily="34" charset="0"/>
              <a:buNone/>
              <a:defRPr/>
            </a:pPr>
            <a:r>
              <a:rPr lang="en-US" sz="3200" dirty="0">
                <a:solidFill>
                  <a:schemeClr val="accent2"/>
                </a:solidFill>
                <a:effectLst>
                  <a:outerShdw blurRad="38100" dist="38100" dir="2700000" algn="tl">
                    <a:srgbClr val="000000">
                      <a:alpha val="43137"/>
                    </a:srgbClr>
                  </a:outerShdw>
                </a:effectLst>
              </a:rPr>
              <a:t>Evaluating your performance after the interview: </a:t>
            </a:r>
            <a:br>
              <a:rPr lang="en-US" sz="3200" dirty="0"/>
            </a:br>
            <a:r>
              <a:rPr lang="en-US" sz="2800" b="1" dirty="0"/>
              <a:t>1. List 3 things which made the interview a success</a:t>
            </a:r>
            <a:br>
              <a:rPr lang="en-US" sz="2800" b="1" dirty="0"/>
            </a:br>
            <a:r>
              <a:rPr lang="en-US" sz="2800" b="1" dirty="0"/>
              <a:t>2. List 3 things about the interview that you would change</a:t>
            </a:r>
            <a:br>
              <a:rPr lang="en-US" sz="2800" b="1" dirty="0"/>
            </a:br>
            <a:r>
              <a:rPr lang="en-US" sz="2800" b="1" dirty="0"/>
              <a:t> </a:t>
            </a:r>
            <a:r>
              <a:rPr lang="en-US" sz="2800" i="1" dirty="0">
                <a:solidFill>
                  <a:schemeClr val="accent1"/>
                </a:solidFill>
              </a:rPr>
              <a:t>For each of these three items, explain </a:t>
            </a:r>
            <a:r>
              <a:rPr lang="en-US" sz="2800" i="1" dirty="0">
                <a:solidFill>
                  <a:srgbClr val="5B9BD5"/>
                </a:solidFill>
              </a:rPr>
              <a:t>what you </a:t>
            </a:r>
            <a:r>
              <a:rPr lang="en-US" sz="2800" i="1" dirty="0">
                <a:solidFill>
                  <a:schemeClr val="accent1"/>
                </a:solidFill>
              </a:rPr>
              <a:t>are going to do to improve for your next interview. </a:t>
            </a:r>
            <a:br>
              <a:rPr lang="en-US" sz="2800" i="1" dirty="0">
                <a:solidFill>
                  <a:schemeClr val="bg1">
                    <a:lumMod val="50000"/>
                  </a:schemeClr>
                </a:solidFill>
              </a:rPr>
            </a:br>
            <a:r>
              <a:rPr lang="en-US" sz="2800" b="1" dirty="0"/>
              <a:t>3. What skills/qualities were important to the employer? </a:t>
            </a:r>
            <a:r>
              <a:rPr lang="en-US" sz="2800" i="1" dirty="0">
                <a:solidFill>
                  <a:schemeClr val="accent1"/>
                </a:solidFill>
              </a:rPr>
              <a:t>How could you better present these skills next time?</a:t>
            </a:r>
            <a:br>
              <a:rPr lang="en-US" sz="2800" b="1" i="1" dirty="0">
                <a:solidFill>
                  <a:schemeClr val="bg1">
                    <a:lumMod val="50000"/>
                  </a:schemeClr>
                </a:solidFill>
              </a:rPr>
            </a:br>
            <a:r>
              <a:rPr lang="en-US" sz="2800" b="1" dirty="0"/>
              <a:t>4. What further information do you need in order to determine if you would accept an offer?</a:t>
            </a:r>
            <a:br>
              <a:rPr lang="en-US" sz="2800" b="1" dirty="0"/>
            </a:br>
            <a:r>
              <a:rPr lang="en-US" sz="2800" b="1" dirty="0"/>
              <a:t>5. List the pros and cons of this position including information on the company, management style, location and growth potential</a:t>
            </a:r>
            <a:br>
              <a:rPr lang="en-US" sz="4400" dirty="0"/>
            </a:br>
            <a:endParaRPr lang="en-US" sz="4400" dirty="0"/>
          </a:p>
          <a:p>
            <a:pPr marL="457200" indent="-457200" eaLnBrk="1" hangingPunct="1">
              <a:buFont typeface="Wingdings" panose="05000000000000000000" pitchFamily="2" charset="2"/>
              <a:buChar char="§"/>
            </a:pPr>
            <a:endParaRPr lang="en-US" altLang="en-US" sz="3000" b="1" dirty="0"/>
          </a:p>
        </p:txBody>
      </p:sp>
    </p:spTree>
    <p:extLst>
      <p:ext uri="{BB962C8B-B14F-4D97-AF65-F5344CB8AC3E}">
        <p14:creationId xmlns:p14="http://schemas.microsoft.com/office/powerpoint/2010/main" val="36127393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7200" y="533400"/>
            <a:ext cx="5551170" cy="628377"/>
          </a:xfrm>
          <a:prstGeom prst="rect">
            <a:avLst/>
          </a:prstGeom>
        </p:spPr>
        <p:txBody>
          <a:bodyPr vert="horz" wrap="square" lIns="0" tIns="12700" rIns="0" bIns="0" rtlCol="0">
            <a:spAutoFit/>
          </a:bodyPr>
          <a:lstStyle/>
          <a:p>
            <a:pPr marL="12700">
              <a:lnSpc>
                <a:spcPct val="100000"/>
              </a:lnSpc>
              <a:spcBef>
                <a:spcPts val="100"/>
              </a:spcBef>
            </a:pPr>
            <a:r>
              <a:rPr lang="en-US" sz="4000" b="1" dirty="0">
                <a:solidFill>
                  <a:srgbClr val="0070C0"/>
                </a:solidFill>
                <a:effectLst>
                  <a:outerShdw blurRad="38100" dist="38100" dir="2700000" algn="tl">
                    <a:srgbClr val="000000">
                      <a:alpha val="43137"/>
                    </a:srgbClr>
                  </a:outerShdw>
                </a:effectLst>
                <a:latin typeface="+mn-lt"/>
                <a:cs typeface="Arial" panose="020B0604020202020204" pitchFamily="34" charset="0"/>
              </a:rPr>
              <a:t>GOAL OF CANDIDATE</a:t>
            </a:r>
            <a:endParaRPr sz="3600" dirty="0"/>
          </a:p>
        </p:txBody>
      </p:sp>
      <p:sp>
        <p:nvSpPr>
          <p:cNvPr id="4" name="Content Placeholder 2">
            <a:extLst>
              <a:ext uri="{FF2B5EF4-FFF2-40B4-BE49-F238E27FC236}">
                <a16:creationId xmlns:a16="http://schemas.microsoft.com/office/drawing/2014/main" id="{8FB0E315-95B6-46F1-A489-02965D1741F7}"/>
              </a:ext>
            </a:extLst>
          </p:cNvPr>
          <p:cNvSpPr txBox="1">
            <a:spLocks/>
          </p:cNvSpPr>
          <p:nvPr/>
        </p:nvSpPr>
        <p:spPr>
          <a:xfrm>
            <a:off x="685800" y="1524000"/>
            <a:ext cx="8382000" cy="5333999"/>
          </a:xfrm>
          <a:prstGeom prst="rect">
            <a:avLst/>
          </a:prstGeom>
        </p:spPr>
        <p:txBody>
          <a:bodyPr wrap="square" lIns="0" tIns="0" rIns="0" bIns="0">
            <a:normAutofit fontScale="92500" lnSpcReduction="10000"/>
            <a:scene3d>
              <a:camera prst="orthographicFront"/>
              <a:lightRig rig="soft" dir="t">
                <a:rot lat="0" lon="0" rev="15600000"/>
              </a:lightRig>
            </a:scene3d>
            <a:sp3d extrusionH="57150" prstMaterial="softEdge">
              <a:bevelT w="25400" h="38100"/>
            </a:sp3d>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457200" indent="-457200">
              <a:buFont typeface="Wingdings" panose="05000000000000000000" pitchFamily="2" charset="2"/>
              <a:buChar char="§"/>
            </a:pPr>
            <a:r>
              <a:rPr lang="en-US" altLang="en-US" sz="3500" b="1" kern="0" dirty="0">
                <a:ln/>
                <a:solidFill>
                  <a:sysClr val="windowText" lastClr="000000"/>
                </a:solidFill>
              </a:rPr>
              <a:t>Gather information on the position and employer</a:t>
            </a:r>
          </a:p>
          <a:p>
            <a:pPr marL="457200" indent="-457200">
              <a:buFont typeface="Wingdings" panose="05000000000000000000" pitchFamily="2" charset="2"/>
              <a:buChar char="§"/>
            </a:pPr>
            <a:endParaRPr lang="en-US" altLang="en-US" sz="3500" b="1" kern="0" dirty="0">
              <a:ln/>
              <a:solidFill>
                <a:sysClr val="windowText" lastClr="000000"/>
              </a:solidFill>
            </a:endParaRPr>
          </a:p>
          <a:p>
            <a:pPr marL="457200" indent="-457200">
              <a:buFont typeface="Wingdings" panose="05000000000000000000" pitchFamily="2" charset="2"/>
              <a:buChar char="§"/>
            </a:pPr>
            <a:r>
              <a:rPr lang="en-US" altLang="en-US" sz="3500" b="1" kern="0" dirty="0">
                <a:ln/>
                <a:solidFill>
                  <a:sysClr val="windowText" lastClr="000000"/>
                </a:solidFill>
              </a:rPr>
              <a:t>Evaluate position, job-setting, culture of company and work environment</a:t>
            </a:r>
          </a:p>
          <a:p>
            <a:pPr marL="457200" indent="-457200">
              <a:buFont typeface="Wingdings" panose="05000000000000000000" pitchFamily="2" charset="2"/>
              <a:buChar char="§"/>
            </a:pPr>
            <a:endParaRPr lang="en-US" altLang="en-US" sz="3500" b="1" kern="0" dirty="0">
              <a:ln/>
              <a:solidFill>
                <a:sysClr val="windowText" lastClr="000000"/>
              </a:solidFill>
            </a:endParaRPr>
          </a:p>
          <a:p>
            <a:pPr marL="457200" indent="-457200">
              <a:buFont typeface="Wingdings" panose="05000000000000000000" pitchFamily="2" charset="2"/>
              <a:buChar char="§"/>
            </a:pPr>
            <a:r>
              <a:rPr lang="en-US" altLang="en-US" sz="3500" b="1" kern="0" dirty="0">
                <a:ln/>
                <a:solidFill>
                  <a:sysClr val="windowText" lastClr="000000"/>
                </a:solidFill>
              </a:rPr>
              <a:t>Determine if position is suitable – “Do I want to work here?”</a:t>
            </a:r>
          </a:p>
          <a:p>
            <a:pPr marL="457200" indent="-457200">
              <a:buFont typeface="Wingdings" panose="05000000000000000000" pitchFamily="2" charset="2"/>
              <a:buChar char="§"/>
            </a:pPr>
            <a:endParaRPr lang="en-US" altLang="en-US" sz="3500" b="1" kern="0" dirty="0">
              <a:ln/>
              <a:solidFill>
                <a:sysClr val="windowText" lastClr="000000"/>
              </a:solidFill>
            </a:endParaRPr>
          </a:p>
          <a:p>
            <a:pPr marL="457200" indent="-457200">
              <a:buFont typeface="Wingdings" panose="05000000000000000000" pitchFamily="2" charset="2"/>
              <a:buChar char="§"/>
            </a:pPr>
            <a:r>
              <a:rPr lang="en-US" altLang="en-US" sz="3500" b="1" kern="0" dirty="0">
                <a:ln/>
                <a:solidFill>
                  <a:sysClr val="windowText" lastClr="000000"/>
                </a:solidFill>
              </a:rPr>
              <a:t>Communicate information about yourself – convince employer to hire you because you are qualified for the position</a:t>
            </a:r>
          </a:p>
          <a:p>
            <a:endParaRPr lang="en-US" altLang="en-US" b="1" kern="0" dirty="0">
              <a:ln/>
              <a:solidFill>
                <a:schemeClr val="accent4"/>
              </a:solidFill>
            </a:endParaRPr>
          </a:p>
        </p:txBody>
      </p:sp>
    </p:spTree>
    <p:extLst>
      <p:ext uri="{BB962C8B-B14F-4D97-AF65-F5344CB8AC3E}">
        <p14:creationId xmlns:p14="http://schemas.microsoft.com/office/powerpoint/2010/main" val="38370474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3400" y="590823"/>
            <a:ext cx="8077200" cy="628377"/>
          </a:xfrm>
          <a:prstGeom prst="rect">
            <a:avLst/>
          </a:prstGeom>
        </p:spPr>
        <p:txBody>
          <a:bodyPr vert="horz" wrap="square" lIns="0" tIns="12700" rIns="0" bIns="0" rtlCol="0">
            <a:spAutoFit/>
          </a:bodyPr>
          <a:lstStyle/>
          <a:p>
            <a:pPr marL="12700">
              <a:lnSpc>
                <a:spcPct val="100000"/>
              </a:lnSpc>
              <a:spcBef>
                <a:spcPts val="100"/>
              </a:spcBef>
            </a:pPr>
            <a:r>
              <a:rPr lang="en-US" altLang="en-US" sz="4000" b="1" dirty="0">
                <a:solidFill>
                  <a:srgbClr val="0070C0"/>
                </a:solidFill>
                <a:effectLst>
                  <a:outerShdw blurRad="38100" dist="38100" dir="2700000" algn="tl">
                    <a:srgbClr val="000000">
                      <a:alpha val="43137"/>
                    </a:srgbClr>
                  </a:outerShdw>
                </a:effectLst>
                <a:latin typeface="+mn-lt"/>
              </a:rPr>
              <a:t>AFTER THE INTERVIEW</a:t>
            </a:r>
            <a:endParaRPr sz="4000" dirty="0"/>
          </a:p>
        </p:txBody>
      </p:sp>
      <p:sp>
        <p:nvSpPr>
          <p:cNvPr id="5" name="Content Placeholder 2">
            <a:extLst>
              <a:ext uri="{FF2B5EF4-FFF2-40B4-BE49-F238E27FC236}">
                <a16:creationId xmlns:a16="http://schemas.microsoft.com/office/drawing/2014/main" id="{FFE77BBE-C61E-4706-89A7-2675BF1B5650}"/>
              </a:ext>
            </a:extLst>
          </p:cNvPr>
          <p:cNvSpPr txBox="1">
            <a:spLocks/>
          </p:cNvSpPr>
          <p:nvPr/>
        </p:nvSpPr>
        <p:spPr>
          <a:xfrm>
            <a:off x="685800" y="1447800"/>
            <a:ext cx="9220200" cy="5334000"/>
          </a:xfrm>
          <a:prstGeom prst="rect">
            <a:avLst/>
          </a:prstGeom>
        </p:spPr>
        <p:txBody>
          <a:bodyPr wrap="square" lIns="0" tIns="0" rIns="0" bIns="0" rtlCol="0">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eaLnBrk="1" fontAlgn="auto" hangingPunct="1">
              <a:spcAft>
                <a:spcPts val="0"/>
              </a:spcAft>
              <a:buFont typeface="Arial" panose="020B0604020202020204" pitchFamily="34" charset="0"/>
              <a:buNone/>
              <a:defRPr/>
            </a:pPr>
            <a:r>
              <a:rPr lang="en-US" sz="3600" b="1" dirty="0">
                <a:solidFill>
                  <a:schemeClr val="accent2"/>
                </a:solidFill>
                <a:effectLst>
                  <a:outerShdw blurRad="38100" dist="38100" dir="2700000" algn="tl">
                    <a:srgbClr val="000000">
                      <a:alpha val="43137"/>
                    </a:srgbClr>
                  </a:outerShdw>
                </a:effectLst>
              </a:rPr>
              <a:t>The interview is over, but your work is not done!</a:t>
            </a:r>
            <a:endParaRPr lang="en-US" sz="3600" dirty="0">
              <a:solidFill>
                <a:schemeClr val="accent2"/>
              </a:solidFill>
              <a:effectLst>
                <a:outerShdw blurRad="38100" dist="38100" dir="2700000" algn="tl">
                  <a:srgbClr val="000000">
                    <a:alpha val="43137"/>
                  </a:srgbClr>
                </a:outerShdw>
              </a:effectLst>
            </a:endParaRPr>
          </a:p>
          <a:p>
            <a:pPr marL="0" indent="0" eaLnBrk="1" fontAlgn="auto" hangingPunct="1">
              <a:spcAft>
                <a:spcPts val="0"/>
              </a:spcAft>
              <a:buFont typeface="Arial" panose="020B0604020202020204" pitchFamily="34" charset="0"/>
              <a:buNone/>
              <a:defRPr/>
            </a:pPr>
            <a:endParaRPr lang="en-US" sz="3200" dirty="0"/>
          </a:p>
          <a:p>
            <a:pPr marL="0" indent="0" eaLnBrk="1" fontAlgn="auto" hangingPunct="1">
              <a:spcAft>
                <a:spcPts val="0"/>
              </a:spcAft>
              <a:buFont typeface="Arial" panose="020B0604020202020204" pitchFamily="34" charset="0"/>
              <a:buNone/>
              <a:defRPr/>
            </a:pPr>
            <a:r>
              <a:rPr lang="en-US" sz="3200" b="1" dirty="0"/>
              <a:t>It is imperative to send a </a:t>
            </a:r>
            <a:r>
              <a:rPr lang="en-US" sz="3200" b="1" dirty="0">
                <a:solidFill>
                  <a:schemeClr val="accent2">
                    <a:lumMod val="75000"/>
                  </a:schemeClr>
                </a:solidFill>
                <a:effectLst>
                  <a:outerShdw blurRad="38100" dist="38100" dir="2700000" algn="tl">
                    <a:srgbClr val="000000">
                      <a:alpha val="43137"/>
                    </a:srgbClr>
                  </a:outerShdw>
                </a:effectLst>
              </a:rPr>
              <a:t>thank you letter </a:t>
            </a:r>
            <a:r>
              <a:rPr lang="en-US" sz="3200" b="1" dirty="0"/>
              <a:t>to the person(s) who interviewed you within twenty-four hours after the interview</a:t>
            </a:r>
          </a:p>
          <a:p>
            <a:pPr marL="0" indent="0" eaLnBrk="1" fontAlgn="auto" hangingPunct="1">
              <a:spcAft>
                <a:spcPts val="0"/>
              </a:spcAft>
              <a:buFont typeface="Arial" panose="020B0604020202020204" pitchFamily="34" charset="0"/>
              <a:buNone/>
              <a:defRPr/>
            </a:pPr>
            <a:endParaRPr lang="en-US" sz="3200" b="1" dirty="0"/>
          </a:p>
          <a:p>
            <a:pPr marL="0" indent="0" eaLnBrk="1" fontAlgn="auto" hangingPunct="1">
              <a:spcAft>
                <a:spcPts val="0"/>
              </a:spcAft>
              <a:buFont typeface="Arial" panose="020B0604020202020204" pitchFamily="34" charset="0"/>
              <a:buNone/>
              <a:defRPr/>
            </a:pPr>
            <a:r>
              <a:rPr lang="en-US" sz="3200" b="1" dirty="0"/>
              <a:t>This reinforces your interest in the position and can serve as an additional opportunity to separate you from the other candidates by recalling a notable topic or attribute discussed in your interview</a:t>
            </a:r>
            <a:endParaRPr lang="en-US" sz="4400" dirty="0"/>
          </a:p>
          <a:p>
            <a:pPr marL="457200" indent="-457200" eaLnBrk="1" hangingPunct="1">
              <a:buFont typeface="Wingdings" panose="05000000000000000000" pitchFamily="2" charset="2"/>
              <a:buChar char="§"/>
            </a:pPr>
            <a:endParaRPr lang="en-US" altLang="en-US" sz="3000" b="1" dirty="0"/>
          </a:p>
        </p:txBody>
      </p:sp>
    </p:spTree>
    <p:extLst>
      <p:ext uri="{BB962C8B-B14F-4D97-AF65-F5344CB8AC3E}">
        <p14:creationId xmlns:p14="http://schemas.microsoft.com/office/powerpoint/2010/main" val="7088067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3400" y="590823"/>
            <a:ext cx="8077200" cy="628377"/>
          </a:xfrm>
          <a:prstGeom prst="rect">
            <a:avLst/>
          </a:prstGeom>
        </p:spPr>
        <p:txBody>
          <a:bodyPr vert="horz" wrap="square" lIns="0" tIns="12700" rIns="0" bIns="0" rtlCol="0">
            <a:spAutoFit/>
          </a:bodyPr>
          <a:lstStyle/>
          <a:p>
            <a:pPr marL="12700">
              <a:lnSpc>
                <a:spcPct val="100000"/>
              </a:lnSpc>
              <a:spcBef>
                <a:spcPts val="100"/>
              </a:spcBef>
            </a:pPr>
            <a:r>
              <a:rPr lang="en-US" altLang="en-US" sz="4000" b="1" dirty="0">
                <a:solidFill>
                  <a:srgbClr val="0070C0"/>
                </a:solidFill>
                <a:effectLst>
                  <a:outerShdw blurRad="38100" dist="38100" dir="2700000" algn="tl">
                    <a:srgbClr val="000000">
                      <a:alpha val="43137"/>
                    </a:srgbClr>
                  </a:outerShdw>
                </a:effectLst>
                <a:latin typeface="+mn-lt"/>
              </a:rPr>
              <a:t>AFTER THE INTERVIEW</a:t>
            </a:r>
            <a:endParaRPr sz="4000" dirty="0"/>
          </a:p>
        </p:txBody>
      </p:sp>
      <p:sp>
        <p:nvSpPr>
          <p:cNvPr id="5" name="Content Placeholder 2">
            <a:extLst>
              <a:ext uri="{FF2B5EF4-FFF2-40B4-BE49-F238E27FC236}">
                <a16:creationId xmlns:a16="http://schemas.microsoft.com/office/drawing/2014/main" id="{FFE77BBE-C61E-4706-89A7-2675BF1B5650}"/>
              </a:ext>
            </a:extLst>
          </p:cNvPr>
          <p:cNvSpPr txBox="1">
            <a:spLocks/>
          </p:cNvSpPr>
          <p:nvPr/>
        </p:nvSpPr>
        <p:spPr>
          <a:xfrm>
            <a:off x="685800" y="1600200"/>
            <a:ext cx="9220200" cy="5334000"/>
          </a:xfrm>
          <a:prstGeom prst="rect">
            <a:avLst/>
          </a:prstGeom>
        </p:spPr>
        <p:txBody>
          <a:bodyPr wrap="square" lIns="0" tIns="0" rIns="0" bIns="0" rtlCol="0">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eaLnBrk="1" fontAlgn="auto" hangingPunct="1">
              <a:spcAft>
                <a:spcPts val="0"/>
              </a:spcAft>
              <a:defRPr/>
            </a:pPr>
            <a:r>
              <a:rPr lang="en-US" sz="2800" b="1" dirty="0"/>
              <a:t>Most employers will tell you when you can expect to hear from them. If you do not hear by that date, it is appropriate for you follow up with a phone call</a:t>
            </a:r>
          </a:p>
          <a:p>
            <a:pPr marL="0" indent="0" eaLnBrk="1" fontAlgn="auto" hangingPunct="1">
              <a:spcAft>
                <a:spcPts val="0"/>
              </a:spcAft>
              <a:buFont typeface="Arial" panose="020B0604020202020204" pitchFamily="34" charset="0"/>
              <a:buNone/>
              <a:defRPr/>
            </a:pPr>
            <a:endParaRPr lang="en-US" sz="2800" b="1" dirty="0"/>
          </a:p>
          <a:p>
            <a:pPr eaLnBrk="1" fontAlgn="auto" hangingPunct="1">
              <a:spcAft>
                <a:spcPts val="0"/>
              </a:spcAft>
              <a:defRPr/>
            </a:pPr>
            <a:r>
              <a:rPr lang="en-US" sz="2800" b="1" dirty="0"/>
              <a:t>If the employer requests additional materials, such as an application, transcripts, or references, send them as soon as possible </a:t>
            </a:r>
          </a:p>
          <a:p>
            <a:pPr marL="0" indent="0" eaLnBrk="1" fontAlgn="auto" hangingPunct="1">
              <a:spcAft>
                <a:spcPts val="0"/>
              </a:spcAft>
              <a:buFont typeface="Arial" panose="020B0604020202020204" pitchFamily="34" charset="0"/>
              <a:buNone/>
              <a:defRPr/>
            </a:pPr>
            <a:endParaRPr lang="en-US" sz="2800" b="1" dirty="0"/>
          </a:p>
          <a:p>
            <a:pPr eaLnBrk="1" fontAlgn="auto" hangingPunct="1">
              <a:spcAft>
                <a:spcPts val="0"/>
              </a:spcAft>
              <a:defRPr/>
            </a:pPr>
            <a:r>
              <a:rPr lang="en-US" sz="2800" b="1" dirty="0"/>
              <a:t>If an employer indicated an interest in pursuing things further with you, but you are no longer interested inform them as soon as possible in a polite and professional manner</a:t>
            </a:r>
          </a:p>
          <a:p>
            <a:pPr marL="457200" indent="-457200" eaLnBrk="1" hangingPunct="1">
              <a:buFont typeface="Wingdings" panose="05000000000000000000" pitchFamily="2" charset="2"/>
              <a:buChar char="§"/>
            </a:pPr>
            <a:endParaRPr lang="en-US" altLang="en-US" sz="3000" b="1" dirty="0"/>
          </a:p>
        </p:txBody>
      </p:sp>
    </p:spTree>
    <p:extLst>
      <p:ext uri="{BB962C8B-B14F-4D97-AF65-F5344CB8AC3E}">
        <p14:creationId xmlns:p14="http://schemas.microsoft.com/office/powerpoint/2010/main" val="36855595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3400" y="590823"/>
            <a:ext cx="8077200" cy="628377"/>
          </a:xfrm>
          <a:prstGeom prst="rect">
            <a:avLst/>
          </a:prstGeom>
        </p:spPr>
        <p:txBody>
          <a:bodyPr vert="horz" wrap="square" lIns="0" tIns="12700" rIns="0" bIns="0" rtlCol="0">
            <a:spAutoFit/>
          </a:bodyPr>
          <a:lstStyle/>
          <a:p>
            <a:pPr marL="12700">
              <a:lnSpc>
                <a:spcPct val="100000"/>
              </a:lnSpc>
              <a:spcBef>
                <a:spcPts val="100"/>
              </a:spcBef>
            </a:pPr>
            <a:r>
              <a:rPr lang="en-US" altLang="en-US" sz="4000" b="1" dirty="0">
                <a:solidFill>
                  <a:srgbClr val="0070C0"/>
                </a:solidFill>
                <a:effectLst>
                  <a:outerShdw blurRad="38100" dist="38100" dir="2700000" algn="tl">
                    <a:srgbClr val="000000">
                      <a:alpha val="43137"/>
                    </a:srgbClr>
                  </a:outerShdw>
                </a:effectLst>
                <a:latin typeface="+mn-lt"/>
              </a:rPr>
              <a:t>THE THANK YOU LETTER</a:t>
            </a:r>
            <a:endParaRPr sz="4000" dirty="0"/>
          </a:p>
        </p:txBody>
      </p:sp>
      <p:sp>
        <p:nvSpPr>
          <p:cNvPr id="5" name="Content Placeholder 2">
            <a:extLst>
              <a:ext uri="{FF2B5EF4-FFF2-40B4-BE49-F238E27FC236}">
                <a16:creationId xmlns:a16="http://schemas.microsoft.com/office/drawing/2014/main" id="{FFE77BBE-C61E-4706-89A7-2675BF1B5650}"/>
              </a:ext>
            </a:extLst>
          </p:cNvPr>
          <p:cNvSpPr txBox="1">
            <a:spLocks/>
          </p:cNvSpPr>
          <p:nvPr/>
        </p:nvSpPr>
        <p:spPr>
          <a:xfrm>
            <a:off x="685800" y="1524000"/>
            <a:ext cx="9220200" cy="5410200"/>
          </a:xfrm>
          <a:prstGeom prst="rect">
            <a:avLst/>
          </a:prstGeom>
        </p:spPr>
        <p:txBody>
          <a:bodyPr wrap="square" lIns="0" tIns="0" rIns="0" bIns="0" rtlCol="0">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indent="0" eaLnBrk="1" fontAlgn="auto" hangingPunct="1">
              <a:spcAft>
                <a:spcPts val="0"/>
              </a:spcAft>
              <a:buFont typeface="Arial" panose="020B0604020202020204" pitchFamily="34" charset="0"/>
              <a:buNone/>
              <a:defRPr/>
            </a:pPr>
            <a:r>
              <a:rPr lang="en-US" sz="3200" dirty="0">
                <a:solidFill>
                  <a:schemeClr val="accent2"/>
                </a:solidFill>
                <a:effectLst>
                  <a:outerShdw blurRad="38100" dist="38100" dir="2700000" algn="tl">
                    <a:srgbClr val="000000">
                      <a:alpha val="43137"/>
                    </a:srgbClr>
                  </a:outerShdw>
                </a:effectLst>
              </a:rPr>
              <a:t>Send within 24 hours of your interview </a:t>
            </a:r>
          </a:p>
          <a:p>
            <a:pPr marL="0" indent="0" eaLnBrk="1" fontAlgn="auto" hangingPunct="1">
              <a:spcAft>
                <a:spcPts val="0"/>
              </a:spcAft>
              <a:buFont typeface="Arial" panose="020B0604020202020204" pitchFamily="34" charset="0"/>
              <a:buNone/>
              <a:defRPr/>
            </a:pPr>
            <a:r>
              <a:rPr lang="en-US" sz="3200" i="1" dirty="0"/>
              <a:t>The letter should be brief and include the following:</a:t>
            </a:r>
          </a:p>
          <a:p>
            <a:pPr marL="457200" indent="-457200" eaLnBrk="1" fontAlgn="auto" hangingPunct="1">
              <a:spcAft>
                <a:spcPts val="0"/>
              </a:spcAft>
              <a:buFont typeface="Wingdings" panose="05000000000000000000" pitchFamily="2" charset="2"/>
              <a:buChar char="§"/>
              <a:defRPr/>
            </a:pPr>
            <a:r>
              <a:rPr lang="en-US" sz="3200" b="1" dirty="0"/>
              <a:t>Keep the letter short, less than one page</a:t>
            </a:r>
          </a:p>
          <a:p>
            <a:pPr marL="457200" indent="-457200" eaLnBrk="1" fontAlgn="auto" hangingPunct="1">
              <a:spcAft>
                <a:spcPts val="0"/>
              </a:spcAft>
              <a:buFont typeface="Wingdings" panose="05000000000000000000" pitchFamily="2" charset="2"/>
              <a:buChar char="§"/>
              <a:defRPr/>
            </a:pPr>
            <a:r>
              <a:rPr lang="en-US" sz="3200" b="1" dirty="0"/>
              <a:t>Send a thank you letter for every interview </a:t>
            </a:r>
          </a:p>
          <a:p>
            <a:pPr marL="457200" indent="-457200" eaLnBrk="1" fontAlgn="auto" hangingPunct="1">
              <a:spcAft>
                <a:spcPts val="0"/>
              </a:spcAft>
              <a:buFont typeface="Wingdings" panose="05000000000000000000" pitchFamily="2" charset="2"/>
              <a:buChar char="§"/>
              <a:defRPr/>
            </a:pPr>
            <a:r>
              <a:rPr lang="en-US" sz="3200" b="1" dirty="0"/>
              <a:t>Demonstrate employer knowledge in 2-3 sentences</a:t>
            </a:r>
          </a:p>
          <a:p>
            <a:pPr marL="457200" indent="-457200" eaLnBrk="1" fontAlgn="auto" hangingPunct="1">
              <a:spcAft>
                <a:spcPts val="0"/>
              </a:spcAft>
              <a:buFont typeface="Wingdings" panose="05000000000000000000" pitchFamily="2" charset="2"/>
              <a:buChar char="§"/>
              <a:defRPr/>
            </a:pPr>
            <a:r>
              <a:rPr lang="en-US" sz="3200" b="1" dirty="0"/>
              <a:t>Thank the interviewer for his/her time</a:t>
            </a:r>
          </a:p>
          <a:p>
            <a:pPr marL="457200" indent="-457200" eaLnBrk="1" fontAlgn="auto" hangingPunct="1">
              <a:spcAft>
                <a:spcPts val="0"/>
              </a:spcAft>
              <a:buFont typeface="Wingdings" panose="05000000000000000000" pitchFamily="2" charset="2"/>
              <a:buChar char="§"/>
              <a:defRPr/>
            </a:pPr>
            <a:r>
              <a:rPr lang="en-US" sz="3200" b="1" dirty="0"/>
              <a:t>State the position for which you are applying </a:t>
            </a:r>
          </a:p>
          <a:p>
            <a:pPr marL="457200" indent="-457200" eaLnBrk="1" fontAlgn="auto" hangingPunct="1">
              <a:spcAft>
                <a:spcPts val="0"/>
              </a:spcAft>
              <a:buFont typeface="Wingdings" panose="05000000000000000000" pitchFamily="2" charset="2"/>
              <a:buChar char="§"/>
              <a:defRPr/>
            </a:pPr>
            <a:r>
              <a:rPr lang="en-US" sz="3200" b="1" dirty="0"/>
              <a:t>Restate employment objective</a:t>
            </a:r>
          </a:p>
          <a:p>
            <a:pPr marL="457200" indent="-457200" eaLnBrk="1" fontAlgn="auto" hangingPunct="1">
              <a:spcAft>
                <a:spcPts val="0"/>
              </a:spcAft>
              <a:buFont typeface="Wingdings" panose="05000000000000000000" pitchFamily="2" charset="2"/>
              <a:buChar char="§"/>
              <a:defRPr/>
            </a:pPr>
            <a:r>
              <a:rPr lang="en-US" sz="3200" b="1" dirty="0"/>
              <a:t>Mention something from your interview to remind the interviewer of your meeting</a:t>
            </a:r>
          </a:p>
          <a:p>
            <a:pPr marL="457200" indent="-457200" eaLnBrk="1" hangingPunct="1">
              <a:buFont typeface="Wingdings" panose="05000000000000000000" pitchFamily="2" charset="2"/>
              <a:buChar char="§"/>
            </a:pPr>
            <a:endParaRPr lang="en-US" altLang="en-US" sz="3000" b="1" dirty="0"/>
          </a:p>
        </p:txBody>
      </p:sp>
    </p:spTree>
    <p:extLst>
      <p:ext uri="{BB962C8B-B14F-4D97-AF65-F5344CB8AC3E}">
        <p14:creationId xmlns:p14="http://schemas.microsoft.com/office/powerpoint/2010/main" val="4865254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3400" y="304800"/>
            <a:ext cx="8077200" cy="628377"/>
          </a:xfrm>
          <a:prstGeom prst="rect">
            <a:avLst/>
          </a:prstGeom>
        </p:spPr>
        <p:txBody>
          <a:bodyPr vert="horz" wrap="square" lIns="0" tIns="12700" rIns="0" bIns="0" rtlCol="0">
            <a:spAutoFit/>
          </a:bodyPr>
          <a:lstStyle/>
          <a:p>
            <a:pPr marL="12700">
              <a:lnSpc>
                <a:spcPct val="100000"/>
              </a:lnSpc>
              <a:spcBef>
                <a:spcPts val="100"/>
              </a:spcBef>
            </a:pPr>
            <a:r>
              <a:rPr lang="en-US" altLang="en-US" sz="4000" b="1" dirty="0">
                <a:solidFill>
                  <a:srgbClr val="0070C0"/>
                </a:solidFill>
                <a:effectLst>
                  <a:outerShdw blurRad="38100" dist="38100" dir="2700000" algn="tl">
                    <a:srgbClr val="000000">
                      <a:alpha val="43137"/>
                    </a:srgbClr>
                  </a:outerShdw>
                </a:effectLst>
                <a:latin typeface="+mn-lt"/>
              </a:rPr>
              <a:t>SAMPLE THANK YOU LETTER</a:t>
            </a:r>
            <a:endParaRPr sz="4000" dirty="0"/>
          </a:p>
        </p:txBody>
      </p:sp>
      <p:sp>
        <p:nvSpPr>
          <p:cNvPr id="7" name="Content Placeholder 2">
            <a:extLst>
              <a:ext uri="{FF2B5EF4-FFF2-40B4-BE49-F238E27FC236}">
                <a16:creationId xmlns:a16="http://schemas.microsoft.com/office/drawing/2014/main" id="{4617AFC3-3D6D-48EF-B9A5-5DA86414DA0B}"/>
              </a:ext>
            </a:extLst>
          </p:cNvPr>
          <p:cNvSpPr txBox="1">
            <a:spLocks/>
          </p:cNvSpPr>
          <p:nvPr/>
        </p:nvSpPr>
        <p:spPr>
          <a:xfrm>
            <a:off x="685800" y="1524000"/>
            <a:ext cx="8686800" cy="4876800"/>
          </a:xfrm>
          <a:prstGeom prst="rect">
            <a:avLst/>
          </a:prstGeom>
        </p:spPr>
        <p:txBody>
          <a:bodyPr wrap="square" lIns="0" tIns="0" rIns="0" bIns="0" rtlCol="0">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91440">
              <a:buFont typeface="Arial" panose="020B0604020202020204" pitchFamily="34" charset="0"/>
              <a:buNone/>
              <a:defRPr/>
            </a:pPr>
            <a:r>
              <a:rPr lang="en-US" sz="1400" kern="0" dirty="0">
                <a:solidFill>
                  <a:sysClr val="windowText" lastClr="000000"/>
                </a:solidFill>
                <a:latin typeface="Arial Unicode MS" panose="020B0604020202020204" pitchFamily="34" charset="-128"/>
                <a:ea typeface="Arial Unicode MS" panose="020B0604020202020204" pitchFamily="34" charset="-128"/>
                <a:cs typeface="Arial Unicode MS" panose="020B0604020202020204" pitchFamily="34" charset="-128"/>
              </a:rPr>
              <a:t>January 6, 2020</a:t>
            </a:r>
          </a:p>
          <a:p>
            <a:pPr marL="91440">
              <a:buFont typeface="Arial" panose="020B0604020202020204" pitchFamily="34" charset="0"/>
              <a:buNone/>
              <a:defRPr/>
            </a:pPr>
            <a:r>
              <a:rPr lang="en-US" sz="1400" kern="0" dirty="0">
                <a:solidFill>
                  <a:sysClr val="windowText" lastClr="000000"/>
                </a:solidFill>
                <a:latin typeface="Arial Unicode MS" panose="020B0604020202020204" pitchFamily="34" charset="-128"/>
                <a:ea typeface="Arial Unicode MS" panose="020B0604020202020204" pitchFamily="34" charset="-128"/>
                <a:cs typeface="Arial Unicode MS" panose="020B0604020202020204" pitchFamily="34" charset="-128"/>
              </a:rPr>
              <a:t>Ms. Jones</a:t>
            </a:r>
          </a:p>
          <a:p>
            <a:pPr marL="91440">
              <a:buFont typeface="Arial" panose="020B0604020202020204" pitchFamily="34" charset="0"/>
              <a:buNone/>
              <a:defRPr/>
            </a:pPr>
            <a:r>
              <a:rPr lang="en-US" sz="1400" kern="0" dirty="0">
                <a:solidFill>
                  <a:sysClr val="windowText" lastClr="000000"/>
                </a:solidFill>
                <a:latin typeface="Arial Unicode MS" panose="020B0604020202020204" pitchFamily="34" charset="-128"/>
                <a:ea typeface="Arial Unicode MS" panose="020B0604020202020204" pitchFamily="34" charset="-128"/>
                <a:cs typeface="Arial Unicode MS" panose="020B0604020202020204" pitchFamily="34" charset="-128"/>
              </a:rPr>
              <a:t>Director of Administration</a:t>
            </a:r>
          </a:p>
          <a:p>
            <a:pPr marL="91440">
              <a:buFont typeface="Arial" panose="020B0604020202020204" pitchFamily="34" charset="0"/>
              <a:buNone/>
              <a:defRPr/>
            </a:pPr>
            <a:r>
              <a:rPr lang="en-US" sz="1400" kern="0" dirty="0">
                <a:solidFill>
                  <a:sysClr val="windowText" lastClr="000000"/>
                </a:solidFill>
                <a:latin typeface="Arial Unicode MS" panose="020B0604020202020204" pitchFamily="34" charset="-128"/>
                <a:ea typeface="Arial Unicode MS" panose="020B0604020202020204" pitchFamily="34" charset="-128"/>
                <a:cs typeface="Arial Unicode MS" panose="020B0604020202020204" pitchFamily="34" charset="-128"/>
              </a:rPr>
              <a:t>Corporation X</a:t>
            </a:r>
          </a:p>
          <a:p>
            <a:pPr marL="91440">
              <a:buFont typeface="Arial" panose="020B0604020202020204" pitchFamily="34" charset="0"/>
              <a:buNone/>
              <a:defRPr/>
            </a:pPr>
            <a:r>
              <a:rPr lang="en-US" sz="1400" kern="0" dirty="0">
                <a:solidFill>
                  <a:sysClr val="windowText" lastClr="000000"/>
                </a:solidFill>
                <a:latin typeface="Arial Unicode MS" panose="020B0604020202020204" pitchFamily="34" charset="-128"/>
                <a:ea typeface="Arial Unicode MS" panose="020B0604020202020204" pitchFamily="34" charset="-128"/>
                <a:cs typeface="Arial Unicode MS" panose="020B0604020202020204" pitchFamily="34" charset="-128"/>
              </a:rPr>
              <a:t>21</a:t>
            </a:r>
            <a:r>
              <a:rPr lang="en-US" sz="1400" kern="0" baseline="30000" dirty="0">
                <a:solidFill>
                  <a:sysClr val="windowText" lastClr="000000"/>
                </a:solidFill>
                <a:latin typeface="Arial Unicode MS" panose="020B0604020202020204" pitchFamily="34" charset="-128"/>
                <a:ea typeface="Arial Unicode MS" panose="020B0604020202020204" pitchFamily="34" charset="-128"/>
                <a:cs typeface="Arial Unicode MS" panose="020B0604020202020204" pitchFamily="34" charset="-128"/>
              </a:rPr>
              <a:t>st</a:t>
            </a:r>
            <a:r>
              <a:rPr lang="en-US" sz="1400" kern="0" dirty="0">
                <a:solidFill>
                  <a:sysClr val="windowText" lastClr="000000"/>
                </a:solidFill>
                <a:latin typeface="Arial Unicode MS" panose="020B0604020202020204" pitchFamily="34" charset="-128"/>
                <a:ea typeface="Arial Unicode MS" panose="020B0604020202020204" pitchFamily="34" charset="-128"/>
                <a:cs typeface="Arial Unicode MS" panose="020B0604020202020204" pitchFamily="34" charset="-128"/>
              </a:rPr>
              <a:t> Avenue North</a:t>
            </a:r>
          </a:p>
          <a:p>
            <a:pPr marL="91440">
              <a:buFont typeface="Arial" panose="020B0604020202020204" pitchFamily="34" charset="0"/>
              <a:buNone/>
              <a:defRPr/>
            </a:pPr>
            <a:r>
              <a:rPr lang="en-US" sz="1400" kern="0" dirty="0">
                <a:solidFill>
                  <a:sysClr val="windowText" lastClr="000000"/>
                </a:solidFill>
                <a:latin typeface="Arial Unicode MS" panose="020B0604020202020204" pitchFamily="34" charset="-128"/>
                <a:ea typeface="Arial Unicode MS" panose="020B0604020202020204" pitchFamily="34" charset="-128"/>
                <a:cs typeface="Arial Unicode MS" panose="020B0604020202020204" pitchFamily="34" charset="-128"/>
              </a:rPr>
              <a:t>Clearwater, FL  33754</a:t>
            </a:r>
          </a:p>
          <a:p>
            <a:pPr>
              <a:buFont typeface="Arial" panose="020B0604020202020204" pitchFamily="34" charset="0"/>
              <a:buNone/>
              <a:defRPr/>
            </a:pPr>
            <a:r>
              <a:rPr lang="en-US" sz="1400" kern="0" dirty="0">
                <a:solidFill>
                  <a:sysClr val="windowText" lastClr="000000"/>
                </a:solidFill>
                <a:latin typeface="Arial Unicode MS" panose="020B0604020202020204" pitchFamily="34" charset="-128"/>
                <a:ea typeface="Arial Unicode MS" panose="020B0604020202020204" pitchFamily="34" charset="-128"/>
                <a:cs typeface="Arial Unicode MS" panose="020B0604020202020204" pitchFamily="34" charset="-128"/>
              </a:rPr>
              <a:t> </a:t>
            </a:r>
          </a:p>
          <a:p>
            <a:pPr>
              <a:buFont typeface="Arial" panose="020B0604020202020204" pitchFamily="34" charset="0"/>
              <a:buNone/>
              <a:defRPr/>
            </a:pPr>
            <a:r>
              <a:rPr lang="en-US" sz="1400" kern="0" dirty="0">
                <a:solidFill>
                  <a:sysClr val="windowText" lastClr="000000"/>
                </a:solidFill>
                <a:latin typeface="Arial Unicode MS" panose="020B0604020202020204" pitchFamily="34" charset="-128"/>
                <a:ea typeface="Arial Unicode MS" panose="020B0604020202020204" pitchFamily="34" charset="-128"/>
                <a:cs typeface="Arial Unicode MS" panose="020B0604020202020204" pitchFamily="34" charset="-128"/>
              </a:rPr>
              <a:t>Dear Ms. Jones:</a:t>
            </a:r>
          </a:p>
          <a:p>
            <a:pPr>
              <a:buFont typeface="Arial" panose="020B0604020202020204" pitchFamily="34" charset="0"/>
              <a:buNone/>
              <a:defRPr/>
            </a:pPr>
            <a:endParaRPr lang="en-US" sz="1400" kern="0" dirty="0">
              <a:solidFill>
                <a:sysClr val="windowText" lastClr="00000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buFont typeface="Arial" panose="020B0604020202020204" pitchFamily="34" charset="0"/>
              <a:buNone/>
              <a:defRPr/>
            </a:pPr>
            <a:r>
              <a:rPr lang="en-US" sz="1400" kern="0" dirty="0">
                <a:solidFill>
                  <a:sysClr val="windowText" lastClr="000000"/>
                </a:solidFill>
                <a:latin typeface="Arial Unicode MS" panose="020B0604020202020204" pitchFamily="34" charset="-128"/>
                <a:ea typeface="Arial Unicode MS" panose="020B0604020202020204" pitchFamily="34" charset="-128"/>
                <a:cs typeface="Arial Unicode MS" panose="020B0604020202020204" pitchFamily="34" charset="-128"/>
              </a:rPr>
              <a:t>It was such a pleasure meeting with you, and Ms. </a:t>
            </a:r>
            <a:r>
              <a:rPr lang="en-US" sz="1400" kern="0" dirty="0" err="1">
                <a:solidFill>
                  <a:sysClr val="windowText" lastClr="000000"/>
                </a:solidFill>
                <a:latin typeface="Arial Unicode MS" panose="020B0604020202020204" pitchFamily="34" charset="-128"/>
                <a:ea typeface="Arial Unicode MS" panose="020B0604020202020204" pitchFamily="34" charset="-128"/>
                <a:cs typeface="Arial Unicode MS" panose="020B0604020202020204" pitchFamily="34" charset="-128"/>
              </a:rPr>
              <a:t>Sofer</a:t>
            </a:r>
            <a:r>
              <a:rPr lang="en-US" sz="1400" kern="0" dirty="0">
                <a:solidFill>
                  <a:sysClr val="windowText" lastClr="000000"/>
                </a:solidFill>
                <a:latin typeface="Arial Unicode MS" panose="020B0604020202020204" pitchFamily="34" charset="-128"/>
                <a:ea typeface="Arial Unicode MS" panose="020B0604020202020204" pitchFamily="34" charset="-128"/>
                <a:cs typeface="Arial Unicode MS" panose="020B0604020202020204" pitchFamily="34" charset="-128"/>
              </a:rPr>
              <a:t> this morning.  I appreciate the time you spent with me introducing me to your company and discussing the opening for an Outside Sales Representative.  I am confident that my history of success in this arena, enthusiasm and persistence will enable me to be successful in this role.   Additionally, I have the ability to work with both internal and external clients of varied cultures which I believe to be an essential component to success in this position.  </a:t>
            </a:r>
          </a:p>
          <a:p>
            <a:pPr>
              <a:buFont typeface="Arial" panose="020B0604020202020204" pitchFamily="34" charset="0"/>
              <a:buNone/>
              <a:defRPr/>
            </a:pPr>
            <a:r>
              <a:rPr lang="en-US" sz="1400" kern="0" dirty="0">
                <a:solidFill>
                  <a:sysClr val="windowText" lastClr="000000"/>
                </a:solidFill>
                <a:latin typeface="Arial Unicode MS" panose="020B0604020202020204" pitchFamily="34" charset="-128"/>
                <a:ea typeface="Arial Unicode MS" panose="020B0604020202020204" pitchFamily="34" charset="-128"/>
                <a:cs typeface="Arial Unicode MS" panose="020B0604020202020204" pitchFamily="34" charset="-128"/>
              </a:rPr>
              <a:t> </a:t>
            </a:r>
          </a:p>
          <a:p>
            <a:pPr>
              <a:buFont typeface="Arial" panose="020B0604020202020204" pitchFamily="34" charset="0"/>
              <a:buNone/>
              <a:defRPr/>
            </a:pPr>
            <a:r>
              <a:rPr lang="en-US" sz="1400" kern="0" dirty="0">
                <a:solidFill>
                  <a:sysClr val="windowText" lastClr="000000"/>
                </a:solidFill>
                <a:latin typeface="Arial Unicode MS" panose="020B0604020202020204" pitchFamily="34" charset="-128"/>
                <a:ea typeface="Arial Unicode MS" panose="020B0604020202020204" pitchFamily="34" charset="-128"/>
                <a:cs typeface="Arial Unicode MS" panose="020B0604020202020204" pitchFamily="34" charset="-128"/>
              </a:rPr>
              <a:t>I am looking forward to speaking with you further at your convenience and discussing the possibility of becoming a member of your team.  </a:t>
            </a:r>
          </a:p>
          <a:p>
            <a:pPr>
              <a:buFont typeface="Arial" panose="020B0604020202020204" pitchFamily="34" charset="0"/>
              <a:buNone/>
              <a:defRPr/>
            </a:pPr>
            <a:r>
              <a:rPr lang="en-US" sz="1400" kern="0" dirty="0">
                <a:solidFill>
                  <a:sysClr val="windowText" lastClr="000000"/>
                </a:solidFill>
                <a:latin typeface="Arial Unicode MS" panose="020B0604020202020204" pitchFamily="34" charset="-128"/>
                <a:ea typeface="Arial Unicode MS" panose="020B0604020202020204" pitchFamily="34" charset="-128"/>
                <a:cs typeface="Arial Unicode MS" panose="020B0604020202020204" pitchFamily="34" charset="-128"/>
              </a:rPr>
              <a:t> </a:t>
            </a:r>
          </a:p>
          <a:p>
            <a:pPr>
              <a:buFont typeface="Arial" panose="020B0604020202020204" pitchFamily="34" charset="0"/>
              <a:buNone/>
              <a:defRPr/>
            </a:pPr>
            <a:r>
              <a:rPr lang="en-US" sz="1400" kern="0" dirty="0">
                <a:solidFill>
                  <a:sysClr val="windowText" lastClr="000000"/>
                </a:solidFill>
                <a:latin typeface="Arial Unicode MS" panose="020B0604020202020204" pitchFamily="34" charset="-128"/>
                <a:ea typeface="Arial Unicode MS" panose="020B0604020202020204" pitchFamily="34" charset="-128"/>
                <a:cs typeface="Arial Unicode MS" panose="020B0604020202020204" pitchFamily="34" charset="-128"/>
              </a:rPr>
              <a:t>Sincerely, </a:t>
            </a:r>
          </a:p>
          <a:p>
            <a:pPr marL="91440">
              <a:buFont typeface="Arial" panose="020B0604020202020204" pitchFamily="34" charset="0"/>
              <a:buNone/>
              <a:defRPr/>
            </a:pPr>
            <a:r>
              <a:rPr lang="en-US" sz="1400" i="1" kern="0" dirty="0">
                <a:solidFill>
                  <a:srgbClr val="0070C0"/>
                </a:solidFill>
                <a:latin typeface="Bradley Hand ITC" panose="03070402050302030203" pitchFamily="66" charset="0"/>
                <a:ea typeface="Arial Unicode MS" panose="020B0604020202020204" pitchFamily="34" charset="-128"/>
                <a:cs typeface="Arial Unicode MS" panose="020B0604020202020204" pitchFamily="34" charset="-128"/>
              </a:rPr>
              <a:t>Anita Jobseeker</a:t>
            </a:r>
            <a:endParaRPr lang="en-US" sz="1400" kern="0" dirty="0">
              <a:solidFill>
                <a:srgbClr val="0070C0"/>
              </a:solidFill>
              <a:latin typeface="Bradley Hand ITC" panose="03070402050302030203" pitchFamily="66" charset="0"/>
              <a:ea typeface="Arial Unicode MS" panose="020B0604020202020204" pitchFamily="34" charset="-128"/>
              <a:cs typeface="Arial Unicode MS" panose="020B0604020202020204" pitchFamily="34" charset="-128"/>
            </a:endParaRPr>
          </a:p>
          <a:p>
            <a:pPr marL="91440">
              <a:buFont typeface="Arial" panose="020B0604020202020204" pitchFamily="34" charset="0"/>
              <a:buNone/>
              <a:defRPr/>
            </a:pPr>
            <a:endParaRPr lang="en-US" sz="1400" kern="0" dirty="0">
              <a:solidFill>
                <a:sysClr val="windowText" lastClr="00000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91440">
              <a:buFont typeface="Arial" panose="020B0604020202020204" pitchFamily="34" charset="0"/>
              <a:buNone/>
              <a:defRPr/>
            </a:pPr>
            <a:r>
              <a:rPr lang="en-US" sz="1400" kern="0" dirty="0">
                <a:solidFill>
                  <a:sysClr val="windowText" lastClr="000000"/>
                </a:solidFill>
                <a:latin typeface="Arial Unicode MS" panose="020B0604020202020204" pitchFamily="34" charset="-128"/>
                <a:ea typeface="Arial Unicode MS" panose="020B0604020202020204" pitchFamily="34" charset="-128"/>
                <a:cs typeface="Arial Unicode MS" panose="020B0604020202020204" pitchFamily="34" charset="-128"/>
              </a:rPr>
              <a:t>(787) 275-6446</a:t>
            </a:r>
          </a:p>
          <a:p>
            <a:pPr marL="91440">
              <a:buFont typeface="Arial" panose="020B0604020202020204" pitchFamily="34" charset="0"/>
              <a:buNone/>
              <a:defRPr/>
            </a:pPr>
            <a:r>
              <a:rPr lang="en-US" sz="1400" kern="0" dirty="0">
                <a:solidFill>
                  <a:sysClr val="windowText" lastClr="000000"/>
                </a:solidFill>
                <a:latin typeface="Arial Unicode MS" panose="020B0604020202020204" pitchFamily="34" charset="-128"/>
                <a:ea typeface="Arial Unicode MS" panose="020B0604020202020204" pitchFamily="34" charset="-128"/>
                <a:cs typeface="Arial Unicode MS" panose="020B0604020202020204" pitchFamily="34" charset="-128"/>
              </a:rPr>
              <a:t>cc: Ms. Charlene Myers 				Ms. Juana </a:t>
            </a:r>
            <a:r>
              <a:rPr lang="en-US" sz="1400" kern="0" dirty="0" err="1">
                <a:solidFill>
                  <a:sysClr val="windowText" lastClr="000000"/>
                </a:solidFill>
                <a:latin typeface="Arial Unicode MS" panose="020B0604020202020204" pitchFamily="34" charset="-128"/>
                <a:ea typeface="Arial Unicode MS" panose="020B0604020202020204" pitchFamily="34" charset="-128"/>
                <a:cs typeface="Arial Unicode MS" panose="020B0604020202020204" pitchFamily="34" charset="-128"/>
              </a:rPr>
              <a:t>Sofer</a:t>
            </a:r>
            <a:endParaRPr lang="en-US" sz="1400" b="1" kern="0" dirty="0">
              <a:solidFill>
                <a:sysClr val="windowText" lastClr="00000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91440">
              <a:buFont typeface="Arial" panose="020B0604020202020204" pitchFamily="34" charset="0"/>
              <a:buNone/>
              <a:defRPr/>
            </a:pPr>
            <a:r>
              <a:rPr lang="en-US" sz="1400" kern="0" dirty="0">
                <a:solidFill>
                  <a:sysClr val="windowText" lastClr="000000"/>
                </a:solidFill>
                <a:latin typeface="Arial Unicode MS" panose="020B0604020202020204" pitchFamily="34" charset="-128"/>
                <a:ea typeface="Arial Unicode MS" panose="020B0604020202020204" pitchFamily="34" charset="-128"/>
                <a:cs typeface="Arial Unicode MS" panose="020B0604020202020204" pitchFamily="34" charset="-128"/>
              </a:rPr>
              <a:t>HR &amp; Communications Director			                   General Counsel</a:t>
            </a:r>
          </a:p>
        </p:txBody>
      </p:sp>
    </p:spTree>
    <p:extLst>
      <p:ext uri="{BB962C8B-B14F-4D97-AF65-F5344CB8AC3E}">
        <p14:creationId xmlns:p14="http://schemas.microsoft.com/office/powerpoint/2010/main" val="36057933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3400" y="438423"/>
            <a:ext cx="8077200" cy="628377"/>
          </a:xfrm>
          <a:prstGeom prst="rect">
            <a:avLst/>
          </a:prstGeom>
        </p:spPr>
        <p:txBody>
          <a:bodyPr vert="horz" wrap="square" lIns="0" tIns="12700" rIns="0" bIns="0" rtlCol="0">
            <a:spAutoFit/>
          </a:bodyPr>
          <a:lstStyle/>
          <a:p>
            <a:pPr marL="12700">
              <a:lnSpc>
                <a:spcPct val="100000"/>
              </a:lnSpc>
              <a:spcBef>
                <a:spcPts val="100"/>
              </a:spcBef>
            </a:pPr>
            <a:r>
              <a:rPr lang="en-US" altLang="en-US" sz="4000" b="1" dirty="0">
                <a:solidFill>
                  <a:srgbClr val="0070C0"/>
                </a:solidFill>
                <a:effectLst>
                  <a:outerShdw blurRad="38100" dist="38100" dir="2700000" algn="tl">
                    <a:srgbClr val="000000">
                      <a:alpha val="43137"/>
                    </a:srgbClr>
                  </a:outerShdw>
                </a:effectLst>
                <a:latin typeface="+mn-lt"/>
              </a:rPr>
              <a:t>ELEVATOR SPEECH</a:t>
            </a:r>
            <a:endParaRPr sz="4000" dirty="0"/>
          </a:p>
        </p:txBody>
      </p:sp>
      <p:sp>
        <p:nvSpPr>
          <p:cNvPr id="4" name="Content Placeholder 2">
            <a:extLst>
              <a:ext uri="{FF2B5EF4-FFF2-40B4-BE49-F238E27FC236}">
                <a16:creationId xmlns:a16="http://schemas.microsoft.com/office/drawing/2014/main" id="{DFBF8D85-48AA-4ECF-BBC1-9446F1ED9B69}"/>
              </a:ext>
            </a:extLst>
          </p:cNvPr>
          <p:cNvSpPr txBox="1">
            <a:spLocks/>
          </p:cNvSpPr>
          <p:nvPr/>
        </p:nvSpPr>
        <p:spPr>
          <a:xfrm>
            <a:off x="685800" y="1600200"/>
            <a:ext cx="8229600" cy="5181600"/>
          </a:xfrm>
          <a:prstGeom prst="rect">
            <a:avLst/>
          </a:prstGeom>
        </p:spPr>
        <p:txBody>
          <a:bodyPr wrap="square" lIns="0" tIns="0" rIns="0" bIns="0">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457200" indent="-457200">
              <a:buFont typeface="Wingdings" panose="05000000000000000000" pitchFamily="2" charset="2"/>
              <a:buChar char="§"/>
            </a:pPr>
            <a:r>
              <a:rPr lang="en-US" altLang="en-US" sz="2800" b="1" kern="0" dirty="0">
                <a:solidFill>
                  <a:sysClr val="windowText" lastClr="000000"/>
                </a:solidFill>
              </a:rPr>
              <a:t>The “Elevator Speech” is a brief  statement that  communicates who  you are, what   you   want   to  do,  and  what  value  you  bring   to  the  employer. Your Elevator Speech should be tailored to the circumstances at the time presented</a:t>
            </a:r>
          </a:p>
          <a:p>
            <a:r>
              <a:rPr lang="en-US" altLang="en-US" sz="2800" b="1" i="1" kern="0" dirty="0">
                <a:solidFill>
                  <a:sysClr val="windowText" lastClr="000000"/>
                </a:solidFill>
              </a:rPr>
              <a:t>       </a:t>
            </a:r>
            <a:r>
              <a:rPr lang="en-US" altLang="en-US" sz="2800" i="1" kern="0" dirty="0">
                <a:solidFill>
                  <a:sysClr val="windowText" lastClr="000000"/>
                </a:solidFill>
              </a:rPr>
              <a:t>(Tell me about yourself)</a:t>
            </a:r>
          </a:p>
          <a:p>
            <a:pPr marL="457200" indent="-457200">
              <a:buFont typeface="Wingdings" panose="05000000000000000000" pitchFamily="2" charset="2"/>
              <a:buChar char="§"/>
            </a:pPr>
            <a:endParaRPr lang="en-US" altLang="en-US" sz="2800" b="1" kern="0" dirty="0">
              <a:solidFill>
                <a:sysClr val="windowText" lastClr="000000"/>
              </a:solidFill>
            </a:endParaRPr>
          </a:p>
          <a:p>
            <a:pPr marL="457200" indent="-457200">
              <a:buFont typeface="Wingdings" panose="05000000000000000000" pitchFamily="2" charset="2"/>
              <a:buChar char="§"/>
            </a:pPr>
            <a:r>
              <a:rPr lang="en-US" altLang="en-US" sz="2800" b="1" kern="0" dirty="0">
                <a:solidFill>
                  <a:sysClr val="windowText" lastClr="000000"/>
                </a:solidFill>
              </a:rPr>
              <a:t>The Elevator Speech should be:  clear, concise, focused and specific</a:t>
            </a:r>
          </a:p>
          <a:p>
            <a:pPr marL="457200" indent="-457200">
              <a:buFont typeface="Wingdings" panose="05000000000000000000" pitchFamily="2" charset="2"/>
              <a:buChar char="§"/>
            </a:pPr>
            <a:endParaRPr lang="en-US" altLang="en-US" sz="2800" b="1" kern="0" dirty="0">
              <a:solidFill>
                <a:sysClr val="windowText" lastClr="000000"/>
              </a:solidFill>
            </a:endParaRPr>
          </a:p>
          <a:p>
            <a:pPr marL="457200" indent="-457200">
              <a:buFont typeface="Wingdings" panose="05000000000000000000" pitchFamily="2" charset="2"/>
              <a:buChar char="§"/>
            </a:pPr>
            <a:r>
              <a:rPr lang="en-US" altLang="en-US" sz="2800" b="1" kern="0" dirty="0">
                <a:solidFill>
                  <a:sysClr val="windowText" lastClr="000000"/>
                </a:solidFill>
              </a:rPr>
              <a:t>Limited to no more than 60 seconds</a:t>
            </a:r>
          </a:p>
          <a:p>
            <a:r>
              <a:rPr lang="en-US" altLang="en-US" sz="2800" b="1" kern="0" dirty="0">
                <a:solidFill>
                  <a:sysClr val="windowText" lastClr="000000"/>
                </a:solidFill>
              </a:rPr>
              <a:t>      </a:t>
            </a:r>
            <a:r>
              <a:rPr lang="en-US" altLang="en-US" sz="2800" i="1" kern="0" dirty="0">
                <a:solidFill>
                  <a:sysClr val="windowText" lastClr="000000"/>
                </a:solidFill>
              </a:rPr>
              <a:t>(ideally, about 30 seconds)</a:t>
            </a:r>
          </a:p>
        </p:txBody>
      </p:sp>
    </p:spTree>
    <p:extLst>
      <p:ext uri="{BB962C8B-B14F-4D97-AF65-F5344CB8AC3E}">
        <p14:creationId xmlns:p14="http://schemas.microsoft.com/office/powerpoint/2010/main" val="25545721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DECF703-7A7E-46B0-9712-B801DD6B9B7B}"/>
              </a:ext>
            </a:extLst>
          </p:cNvPr>
          <p:cNvPicPr/>
          <p:nvPr/>
        </p:nvPicPr>
        <p:blipFill rotWithShape="1">
          <a:blip r:embed="rId2"/>
          <a:srcRect l="31538" t="12307" r="31410" b="16126"/>
          <a:stretch/>
        </p:blipFill>
        <p:spPr bwMode="auto">
          <a:xfrm>
            <a:off x="1790700" y="228600"/>
            <a:ext cx="7048500" cy="70104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169581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303EB65A-DCB7-4AFC-A049-CA23DC7AB836}"/>
              </a:ext>
            </a:extLst>
          </p:cNvPr>
          <p:cNvSpPr>
            <a:spLocks noGrp="1"/>
          </p:cNvSpPr>
          <p:nvPr>
            <p:ph type="title"/>
          </p:nvPr>
        </p:nvSpPr>
        <p:spPr>
          <a:xfrm>
            <a:off x="1085850" y="381000"/>
            <a:ext cx="7886700" cy="1325563"/>
          </a:xfrm>
        </p:spPr>
        <p:txBody>
          <a:bodyPr>
            <a:normAutofit/>
          </a:bodyPr>
          <a:lstStyle/>
          <a:p>
            <a:pPr algn="ctr"/>
            <a:r>
              <a:rPr lang="en-US" sz="6600" dirty="0">
                <a:solidFill>
                  <a:schemeClr val="accent3">
                    <a:lumMod val="50000"/>
                  </a:schemeClr>
                </a:solidFill>
                <a:latin typeface="Stencil" panose="040409050D0802020404" pitchFamily="82" charset="0"/>
              </a:rPr>
              <a:t>Questions</a:t>
            </a:r>
          </a:p>
        </p:txBody>
      </p:sp>
      <p:pic>
        <p:nvPicPr>
          <p:cNvPr id="4" name="Content Placeholder 3">
            <a:extLst>
              <a:ext uri="{FF2B5EF4-FFF2-40B4-BE49-F238E27FC236}">
                <a16:creationId xmlns:a16="http://schemas.microsoft.com/office/drawing/2014/main" id="{3CC45BF4-C24D-4618-A3A2-BACADF450A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0" y="1726660"/>
            <a:ext cx="7886700" cy="4319556"/>
          </a:xfrm>
          <a:prstGeom prst="rect">
            <a:avLst/>
          </a:prstGeom>
        </p:spPr>
      </p:pic>
    </p:spTree>
    <p:extLst>
      <p:ext uri="{BB962C8B-B14F-4D97-AF65-F5344CB8AC3E}">
        <p14:creationId xmlns:p14="http://schemas.microsoft.com/office/powerpoint/2010/main" val="14850845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23622BC-3213-450A-A5F8-9130E9AB9BB6}"/>
              </a:ext>
            </a:extLst>
          </p:cNvPr>
          <p:cNvSpPr txBox="1"/>
          <p:nvPr/>
        </p:nvSpPr>
        <p:spPr>
          <a:xfrm>
            <a:off x="609600" y="533400"/>
            <a:ext cx="9220200" cy="861774"/>
          </a:xfrm>
          <a:prstGeom prst="rect">
            <a:avLst/>
          </a:prstGeom>
          <a:noFill/>
        </p:spPr>
        <p:txBody>
          <a:bodyPr wrap="square" rtlCol="0">
            <a:spAutoFit/>
          </a:bodyPr>
          <a:lstStyle/>
          <a:p>
            <a:r>
              <a:rPr kumimoji="0" lang="en-US" altLang="en-US" sz="3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CareerSource Pinellas Veteran Services Contact:</a:t>
            </a:r>
            <a:endParaRPr kumimoji="0" lang="en-US" altLang="en-US" sz="32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endParaRPr lang="en-US" dirty="0"/>
          </a:p>
        </p:txBody>
      </p:sp>
      <p:sp>
        <p:nvSpPr>
          <p:cNvPr id="4" name="TextBox 3">
            <a:extLst>
              <a:ext uri="{FF2B5EF4-FFF2-40B4-BE49-F238E27FC236}">
                <a16:creationId xmlns:a16="http://schemas.microsoft.com/office/drawing/2014/main" id="{DE7373E4-2B00-4F8C-8AD3-9380161D712E}"/>
              </a:ext>
            </a:extLst>
          </p:cNvPr>
          <p:cNvSpPr txBox="1"/>
          <p:nvPr/>
        </p:nvSpPr>
        <p:spPr>
          <a:xfrm>
            <a:off x="759902" y="2270373"/>
            <a:ext cx="8919595" cy="3231654"/>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0" i="0" u="none" strike="noStrike" cap="none" normalizeH="0" baseline="0" dirty="0">
                <a:ln>
                  <a:noFill/>
                </a:ln>
                <a:solidFill>
                  <a:srgbClr val="0070C0"/>
                </a:solidFill>
                <a:effectLst/>
                <a:latin typeface="Arial" panose="020B0604020202020204" pitchFamily="34" charset="0"/>
                <a:ea typeface="Calibri" panose="020F0502020204030204" pitchFamily="34" charset="0"/>
                <a:cs typeface="Arial" panose="020B0604020202020204" pitchFamily="34" charset="0"/>
              </a:rPr>
              <a:t>Natalia Dolsak</a:t>
            </a:r>
            <a:r>
              <a:rPr kumimoji="0" lang="en-US" altLang="en-US" sz="3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en-US" altLang="en-US" sz="3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FCWP</a:t>
            </a:r>
            <a:endParaRPr kumimoji="0" lang="en-US" altLang="en-US" sz="32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DEO Veterans' Program Manager/Supervisor</a:t>
            </a:r>
            <a:endParaRPr kumimoji="0" lang="en-US" altLang="en-US" sz="32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rgbClr val="0E101A"/>
                </a:solidFill>
                <a:effectLst/>
                <a:latin typeface="Arial" panose="020B0604020202020204" pitchFamily="34" charset="0"/>
                <a:ea typeface="Calibri" panose="020F0502020204030204" pitchFamily="34" charset="0"/>
                <a:cs typeface="Arial" panose="020B0604020202020204" pitchFamily="34" charset="0"/>
              </a:rPr>
              <a:t>Veterans at Work SHRM Certified</a:t>
            </a:r>
            <a:endParaRPr kumimoji="0" lang="en-US" altLang="en-US" sz="2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200" b="0" i="0" u="sng" strike="noStrike" cap="none" normalizeH="0" baseline="0" dirty="0">
                <a:ln>
                  <a:noFill/>
                </a:ln>
                <a:solidFill>
                  <a:srgbClr val="00B0F0"/>
                </a:solidFill>
                <a:effectLst/>
                <a:latin typeface="Arial" panose="020B0604020202020204" pitchFamily="34" charset="0"/>
                <a:ea typeface="Calibri" panose="020F050202020403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ndolsak@careersourcepinellas.com</a:t>
            </a:r>
            <a:endParaRPr kumimoji="0" lang="en-US" altLang="en-US" sz="3200" b="0" i="0" u="none" strike="noStrike" cap="none" normalizeH="0" baseline="0" dirty="0">
              <a:ln>
                <a:noFill/>
              </a:ln>
              <a:solidFill>
                <a:srgbClr val="00B0F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Tel:  727-608-2486</a:t>
            </a:r>
            <a:endParaRPr kumimoji="0" lang="en-US" altLang="en-US" sz="32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247504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7200" y="533400"/>
            <a:ext cx="5551170" cy="628377"/>
          </a:xfrm>
          <a:prstGeom prst="rect">
            <a:avLst/>
          </a:prstGeom>
        </p:spPr>
        <p:txBody>
          <a:bodyPr vert="horz" wrap="square" lIns="0" tIns="12700" rIns="0" bIns="0" rtlCol="0">
            <a:spAutoFit/>
          </a:bodyPr>
          <a:lstStyle/>
          <a:p>
            <a:pPr marL="12700">
              <a:lnSpc>
                <a:spcPct val="100000"/>
              </a:lnSpc>
              <a:spcBef>
                <a:spcPts val="100"/>
              </a:spcBef>
            </a:pPr>
            <a:r>
              <a:rPr lang="en-US" altLang="en-US" sz="4000" b="1" dirty="0">
                <a:solidFill>
                  <a:srgbClr val="0070C0"/>
                </a:solidFill>
                <a:effectLst>
                  <a:outerShdw blurRad="38100" dist="38100" dir="2700000" algn="tl">
                    <a:srgbClr val="000000">
                      <a:alpha val="43137"/>
                    </a:srgbClr>
                  </a:outerShdw>
                </a:effectLst>
                <a:latin typeface="+mn-lt"/>
                <a:cs typeface="Arial" panose="020B0604020202020204" pitchFamily="34" charset="0"/>
              </a:rPr>
              <a:t>KNOW YOURSELF</a:t>
            </a:r>
            <a:endParaRPr sz="3600" dirty="0"/>
          </a:p>
        </p:txBody>
      </p:sp>
      <p:sp>
        <p:nvSpPr>
          <p:cNvPr id="4" name="Content Placeholder 2">
            <a:extLst>
              <a:ext uri="{FF2B5EF4-FFF2-40B4-BE49-F238E27FC236}">
                <a16:creationId xmlns:a16="http://schemas.microsoft.com/office/drawing/2014/main" id="{8FB0E315-95B6-46F1-A489-02965D1741F7}"/>
              </a:ext>
            </a:extLst>
          </p:cNvPr>
          <p:cNvSpPr txBox="1">
            <a:spLocks/>
          </p:cNvSpPr>
          <p:nvPr/>
        </p:nvSpPr>
        <p:spPr>
          <a:xfrm>
            <a:off x="685800" y="1524000"/>
            <a:ext cx="8534400" cy="5638800"/>
          </a:xfrm>
          <a:prstGeom prst="rect">
            <a:avLst/>
          </a:prstGeom>
        </p:spPr>
        <p:txBody>
          <a:bodyPr wrap="square" lIns="0" tIns="0" rIns="0" bIns="0">
            <a:normAutofit lnSpcReduction="10000"/>
            <a:scene3d>
              <a:camera prst="orthographicFront"/>
              <a:lightRig rig="soft" dir="t">
                <a:rot lat="0" lon="0" rev="15600000"/>
              </a:lightRig>
            </a:scene3d>
            <a:sp3d extrusionH="57150" prstMaterial="softEdge">
              <a:bevelT w="25400" h="38100"/>
            </a:sp3d>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571500" indent="-571500" eaLnBrk="1" fontAlgn="auto" hangingPunct="1">
              <a:spcAft>
                <a:spcPts val="0"/>
              </a:spcAft>
              <a:buFont typeface="Wingdings" panose="05000000000000000000" pitchFamily="2" charset="2"/>
              <a:buChar char="§"/>
              <a:defRPr/>
            </a:pPr>
            <a:r>
              <a:rPr lang="en-US" sz="3200" b="1" dirty="0"/>
              <a:t>What are my skills and abilities?</a:t>
            </a:r>
          </a:p>
          <a:p>
            <a:pPr marL="571500" indent="-571500" eaLnBrk="1" fontAlgn="auto" hangingPunct="1">
              <a:spcAft>
                <a:spcPts val="0"/>
              </a:spcAft>
              <a:buFont typeface="Wingdings" panose="05000000000000000000" pitchFamily="2" charset="2"/>
              <a:buChar char="§"/>
              <a:defRPr/>
            </a:pPr>
            <a:r>
              <a:rPr lang="en-US" sz="3200" b="1" dirty="0"/>
              <a:t>What are my strengths?</a:t>
            </a:r>
          </a:p>
          <a:p>
            <a:pPr marL="571500" indent="-571500" eaLnBrk="1" fontAlgn="auto" hangingPunct="1">
              <a:spcAft>
                <a:spcPts val="0"/>
              </a:spcAft>
              <a:buFont typeface="Wingdings" panose="05000000000000000000" pitchFamily="2" charset="2"/>
              <a:buChar char="§"/>
              <a:defRPr/>
            </a:pPr>
            <a:r>
              <a:rPr lang="en-US" sz="3200" b="1" dirty="0"/>
              <a:t>How do my skills and experiences relate to the position and employers’ needs?</a:t>
            </a:r>
          </a:p>
          <a:p>
            <a:pPr marL="571500" indent="-571500" eaLnBrk="1" fontAlgn="auto" hangingPunct="1">
              <a:spcAft>
                <a:spcPts val="0"/>
              </a:spcAft>
              <a:buFont typeface="Wingdings" panose="05000000000000000000" pitchFamily="2" charset="2"/>
              <a:buChar char="§"/>
              <a:defRPr/>
            </a:pPr>
            <a:r>
              <a:rPr lang="en-US" sz="3200" b="1" dirty="0"/>
              <a:t>What contributions will I bring to the employer?</a:t>
            </a:r>
          </a:p>
          <a:p>
            <a:pPr marL="571500" indent="-571500" eaLnBrk="1" fontAlgn="auto" hangingPunct="1">
              <a:spcAft>
                <a:spcPts val="0"/>
              </a:spcAft>
              <a:buFont typeface="Wingdings" panose="05000000000000000000" pitchFamily="2" charset="2"/>
              <a:buChar char="§"/>
              <a:defRPr/>
            </a:pPr>
            <a:r>
              <a:rPr lang="en-US" sz="3200" b="1" dirty="0"/>
              <a:t>How do my values compare to the philosophy of the organization?</a:t>
            </a:r>
          </a:p>
          <a:p>
            <a:pPr marL="571500" indent="-571500" eaLnBrk="1" fontAlgn="auto" hangingPunct="1">
              <a:spcAft>
                <a:spcPts val="0"/>
              </a:spcAft>
              <a:buFont typeface="Wingdings" panose="05000000000000000000" pitchFamily="2" charset="2"/>
              <a:buChar char="§"/>
              <a:defRPr/>
            </a:pPr>
            <a:r>
              <a:rPr lang="en-US" sz="3200" b="1" dirty="0"/>
              <a:t>What points do I want to be sure to get across during the interview?</a:t>
            </a:r>
          </a:p>
          <a:p>
            <a:pPr marL="571500" indent="-571500" eaLnBrk="1" fontAlgn="auto" hangingPunct="1">
              <a:spcAft>
                <a:spcPts val="0"/>
              </a:spcAft>
              <a:buFont typeface="Wingdings" panose="05000000000000000000" pitchFamily="2" charset="2"/>
              <a:buChar char="§"/>
              <a:defRPr/>
            </a:pPr>
            <a:r>
              <a:rPr lang="en-US" sz="3200" b="1" dirty="0"/>
              <a:t>How does this position fit into my career goals?</a:t>
            </a:r>
            <a:endParaRPr lang="en-US" altLang="en-US" sz="1600" b="1" kern="0" dirty="0">
              <a:ln/>
              <a:solidFill>
                <a:schemeClr val="accent4"/>
              </a:solidFill>
            </a:endParaRPr>
          </a:p>
        </p:txBody>
      </p:sp>
    </p:spTree>
    <p:extLst>
      <p:ext uri="{BB962C8B-B14F-4D97-AF65-F5344CB8AC3E}">
        <p14:creationId xmlns:p14="http://schemas.microsoft.com/office/powerpoint/2010/main" val="903983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7200" y="533400"/>
            <a:ext cx="5551170" cy="628377"/>
          </a:xfrm>
          <a:prstGeom prst="rect">
            <a:avLst/>
          </a:prstGeom>
        </p:spPr>
        <p:txBody>
          <a:bodyPr vert="horz" wrap="square" lIns="0" tIns="12700" rIns="0" bIns="0" rtlCol="0">
            <a:spAutoFit/>
          </a:bodyPr>
          <a:lstStyle/>
          <a:p>
            <a:pPr marL="12700">
              <a:lnSpc>
                <a:spcPct val="100000"/>
              </a:lnSpc>
              <a:spcBef>
                <a:spcPts val="100"/>
              </a:spcBef>
            </a:pPr>
            <a:r>
              <a:rPr lang="en-US" altLang="en-US" sz="4000" b="1" dirty="0">
                <a:solidFill>
                  <a:srgbClr val="0070C0"/>
                </a:solidFill>
                <a:effectLst>
                  <a:outerShdw blurRad="38100" dist="38100" dir="2700000" algn="tl">
                    <a:srgbClr val="000000">
                      <a:alpha val="43137"/>
                    </a:srgbClr>
                  </a:outerShdw>
                </a:effectLst>
                <a:latin typeface="+mn-lt"/>
                <a:cs typeface="Arial" panose="020B0604020202020204" pitchFamily="34" charset="0"/>
              </a:rPr>
              <a:t>PREPARE YOURSELF </a:t>
            </a:r>
            <a:endParaRPr sz="3600" dirty="0"/>
          </a:p>
        </p:txBody>
      </p:sp>
      <p:sp>
        <p:nvSpPr>
          <p:cNvPr id="5" name="Content Placeholder 2">
            <a:extLst>
              <a:ext uri="{FF2B5EF4-FFF2-40B4-BE49-F238E27FC236}">
                <a16:creationId xmlns:a16="http://schemas.microsoft.com/office/drawing/2014/main" id="{FFE77BBE-C61E-4706-89A7-2675BF1B5650}"/>
              </a:ext>
            </a:extLst>
          </p:cNvPr>
          <p:cNvSpPr txBox="1">
            <a:spLocks/>
          </p:cNvSpPr>
          <p:nvPr/>
        </p:nvSpPr>
        <p:spPr>
          <a:xfrm>
            <a:off x="685800" y="1676400"/>
            <a:ext cx="7772400" cy="4050792"/>
          </a:xfrm>
          <a:prstGeom prst="rect">
            <a:avLst/>
          </a:prstGeom>
        </p:spPr>
        <p:txBody>
          <a:bodyPr wrap="square" lIns="0" tIns="0" rIns="0" bIns="0" rtlCol="0">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457200" indent="-457200">
              <a:buFont typeface="Wingdings" panose="05000000000000000000" pitchFamily="2" charset="2"/>
              <a:buChar char="§"/>
              <a:defRPr/>
            </a:pPr>
            <a:r>
              <a:rPr lang="en-US" sz="3000" b="1" kern="0" dirty="0">
                <a:solidFill>
                  <a:sysClr val="windowText" lastClr="000000"/>
                </a:solidFill>
              </a:rPr>
              <a:t>Obtain a copy of the job description</a:t>
            </a:r>
          </a:p>
          <a:p>
            <a:pPr>
              <a:defRPr/>
            </a:pPr>
            <a:r>
              <a:rPr lang="en-US" sz="3000" b="1" i="1" kern="0" dirty="0">
                <a:solidFill>
                  <a:sysClr val="windowText" lastClr="000000"/>
                </a:solidFill>
              </a:rPr>
              <a:t>     </a:t>
            </a:r>
            <a:r>
              <a:rPr lang="en-US" sz="3000" b="1" i="1" kern="0" dirty="0">
                <a:solidFill>
                  <a:schemeClr val="accent1"/>
                </a:solidFill>
              </a:rPr>
              <a:t> Bring it with you</a:t>
            </a:r>
            <a:br>
              <a:rPr lang="en-US" sz="3000" b="1" kern="0" dirty="0">
                <a:solidFill>
                  <a:sysClr val="windowText" lastClr="000000"/>
                </a:solidFill>
              </a:rPr>
            </a:br>
            <a:endParaRPr lang="en-US" sz="3000" b="1" kern="0" dirty="0">
              <a:solidFill>
                <a:sysClr val="windowText" lastClr="000000"/>
              </a:solidFill>
            </a:endParaRPr>
          </a:p>
          <a:p>
            <a:pPr marL="457200" indent="-457200">
              <a:buFont typeface="Wingdings" panose="05000000000000000000" pitchFamily="2" charset="2"/>
              <a:buChar char="§"/>
              <a:defRPr/>
            </a:pPr>
            <a:r>
              <a:rPr lang="en-US" sz="3000" b="1" kern="0" dirty="0">
                <a:solidFill>
                  <a:sysClr val="windowText" lastClr="000000"/>
                </a:solidFill>
              </a:rPr>
              <a:t>Use the employer’s information and the employer’s websites to gather information on the organization </a:t>
            </a:r>
          </a:p>
          <a:p>
            <a:pPr>
              <a:defRPr/>
            </a:pPr>
            <a:r>
              <a:rPr lang="en-US" sz="3000" b="1" i="1" kern="0" dirty="0">
                <a:solidFill>
                  <a:schemeClr val="accent1"/>
                </a:solidFill>
              </a:rPr>
              <a:t>     (press releases, mission statement, employee  </a:t>
            </a:r>
          </a:p>
          <a:p>
            <a:pPr>
              <a:defRPr/>
            </a:pPr>
            <a:r>
              <a:rPr lang="en-US" sz="3000" b="1" i="1" kern="0" dirty="0">
                <a:solidFill>
                  <a:schemeClr val="accent1"/>
                </a:solidFill>
              </a:rPr>
              <a:t>      newsletters)</a:t>
            </a:r>
            <a:endParaRPr lang="en-US" sz="3000" b="1" kern="0" dirty="0">
              <a:solidFill>
                <a:sysClr val="windowText" lastClr="000000"/>
              </a:solidFill>
            </a:endParaRPr>
          </a:p>
        </p:txBody>
      </p:sp>
    </p:spTree>
    <p:extLst>
      <p:ext uri="{BB962C8B-B14F-4D97-AF65-F5344CB8AC3E}">
        <p14:creationId xmlns:p14="http://schemas.microsoft.com/office/powerpoint/2010/main" val="40168675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7200" y="533400"/>
            <a:ext cx="5551170" cy="628377"/>
          </a:xfrm>
          <a:prstGeom prst="rect">
            <a:avLst/>
          </a:prstGeom>
        </p:spPr>
        <p:txBody>
          <a:bodyPr vert="horz" wrap="square" lIns="0" tIns="12700" rIns="0" bIns="0" rtlCol="0">
            <a:spAutoFit/>
          </a:bodyPr>
          <a:lstStyle/>
          <a:p>
            <a:pPr marL="12700">
              <a:lnSpc>
                <a:spcPct val="100000"/>
              </a:lnSpc>
              <a:spcBef>
                <a:spcPts val="100"/>
              </a:spcBef>
            </a:pPr>
            <a:r>
              <a:rPr lang="en-US" altLang="en-US" sz="4000" b="1" dirty="0">
                <a:solidFill>
                  <a:srgbClr val="0070C0"/>
                </a:solidFill>
                <a:effectLst>
                  <a:outerShdw blurRad="38100" dist="38100" dir="2700000" algn="tl">
                    <a:srgbClr val="000000">
                      <a:alpha val="43137"/>
                    </a:srgbClr>
                  </a:outerShdw>
                </a:effectLst>
                <a:latin typeface="+mn-lt"/>
                <a:cs typeface="Arial" panose="020B0604020202020204" pitchFamily="34" charset="0"/>
              </a:rPr>
              <a:t>PREPARE YOURSELF </a:t>
            </a:r>
            <a:endParaRPr sz="3600" dirty="0"/>
          </a:p>
        </p:txBody>
      </p:sp>
      <p:sp>
        <p:nvSpPr>
          <p:cNvPr id="5" name="Content Placeholder 2">
            <a:extLst>
              <a:ext uri="{FF2B5EF4-FFF2-40B4-BE49-F238E27FC236}">
                <a16:creationId xmlns:a16="http://schemas.microsoft.com/office/drawing/2014/main" id="{FFE77BBE-C61E-4706-89A7-2675BF1B5650}"/>
              </a:ext>
            </a:extLst>
          </p:cNvPr>
          <p:cNvSpPr txBox="1">
            <a:spLocks/>
          </p:cNvSpPr>
          <p:nvPr/>
        </p:nvSpPr>
        <p:spPr>
          <a:xfrm>
            <a:off x="685800" y="1676400"/>
            <a:ext cx="7772400" cy="4050792"/>
          </a:xfrm>
          <a:prstGeom prst="rect">
            <a:avLst/>
          </a:prstGeom>
        </p:spPr>
        <p:txBody>
          <a:bodyPr wrap="square" lIns="0" tIns="0" rIns="0" bIns="0" rtlCol="0">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457200" indent="-457200" eaLnBrk="1" fontAlgn="auto" hangingPunct="1">
              <a:spcAft>
                <a:spcPts val="0"/>
              </a:spcAft>
              <a:buFont typeface="Wingdings" panose="05000000000000000000" pitchFamily="2" charset="2"/>
              <a:buChar char="§"/>
              <a:defRPr/>
            </a:pPr>
            <a:r>
              <a:rPr lang="en-US" sz="2800" b="1" dirty="0"/>
              <a:t>Make sure you understand the details, requirements, and responsibilities of the job you are applying for </a:t>
            </a:r>
            <a:r>
              <a:rPr lang="en-US" sz="2800" b="1" i="1" dirty="0">
                <a:solidFill>
                  <a:schemeClr val="accent1"/>
                </a:solidFill>
              </a:rPr>
              <a:t>(This information can typically be found by reviewing job description and the corporate website)</a:t>
            </a:r>
          </a:p>
          <a:p>
            <a:pPr marL="457200" indent="-457200" eaLnBrk="1" fontAlgn="auto" hangingPunct="1">
              <a:spcAft>
                <a:spcPts val="0"/>
              </a:spcAft>
              <a:buFont typeface="Wingdings" panose="05000000000000000000" pitchFamily="2" charset="2"/>
              <a:buChar char="§"/>
              <a:defRPr/>
            </a:pPr>
            <a:endParaRPr lang="en-US" sz="2800" b="1" dirty="0"/>
          </a:p>
          <a:p>
            <a:pPr marL="457200" indent="-457200" eaLnBrk="1" fontAlgn="auto" hangingPunct="1">
              <a:spcAft>
                <a:spcPts val="0"/>
              </a:spcAft>
              <a:buFont typeface="Wingdings" panose="05000000000000000000" pitchFamily="2" charset="2"/>
              <a:buChar char="§"/>
              <a:defRPr/>
            </a:pPr>
            <a:r>
              <a:rPr lang="en-US" sz="2800" b="1" dirty="0"/>
              <a:t>Finally, be able to relate your skills and qualifications to the stated job responsibilities </a:t>
            </a:r>
            <a:br>
              <a:rPr lang="en-US" sz="4400" b="1" dirty="0"/>
            </a:br>
            <a:endParaRPr lang="en-US" sz="4400" b="1" dirty="0"/>
          </a:p>
        </p:txBody>
      </p:sp>
    </p:spTree>
    <p:extLst>
      <p:ext uri="{BB962C8B-B14F-4D97-AF65-F5344CB8AC3E}">
        <p14:creationId xmlns:p14="http://schemas.microsoft.com/office/powerpoint/2010/main" val="25523058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7200" y="533400"/>
            <a:ext cx="8077200" cy="628377"/>
          </a:xfrm>
          <a:prstGeom prst="rect">
            <a:avLst/>
          </a:prstGeom>
        </p:spPr>
        <p:txBody>
          <a:bodyPr vert="horz" wrap="square" lIns="0" tIns="12700" rIns="0" bIns="0" rtlCol="0">
            <a:spAutoFit/>
          </a:bodyPr>
          <a:lstStyle/>
          <a:p>
            <a:pPr marL="12700">
              <a:lnSpc>
                <a:spcPct val="100000"/>
              </a:lnSpc>
              <a:spcBef>
                <a:spcPts val="100"/>
              </a:spcBef>
            </a:pPr>
            <a:r>
              <a:rPr lang="en-US" altLang="en-US" sz="4000" b="1" dirty="0">
                <a:solidFill>
                  <a:srgbClr val="0070C0"/>
                </a:solidFill>
                <a:effectLst>
                  <a:outerShdw blurRad="38100" dist="38100" dir="2700000" algn="tl">
                    <a:srgbClr val="000000">
                      <a:alpha val="43137"/>
                    </a:srgbClr>
                  </a:outerShdw>
                </a:effectLst>
                <a:latin typeface="+mn-lt"/>
                <a:cs typeface="Arial" panose="020B0604020202020204" pitchFamily="34" charset="0"/>
              </a:rPr>
              <a:t>RESEARCH THE ORGANIZATION</a:t>
            </a:r>
            <a:endParaRPr sz="3600" dirty="0"/>
          </a:p>
        </p:txBody>
      </p:sp>
      <p:sp>
        <p:nvSpPr>
          <p:cNvPr id="5" name="Content Placeholder 2">
            <a:extLst>
              <a:ext uri="{FF2B5EF4-FFF2-40B4-BE49-F238E27FC236}">
                <a16:creationId xmlns:a16="http://schemas.microsoft.com/office/drawing/2014/main" id="{FFE77BBE-C61E-4706-89A7-2675BF1B5650}"/>
              </a:ext>
            </a:extLst>
          </p:cNvPr>
          <p:cNvSpPr txBox="1">
            <a:spLocks/>
          </p:cNvSpPr>
          <p:nvPr/>
        </p:nvSpPr>
        <p:spPr>
          <a:xfrm>
            <a:off x="685800" y="1676400"/>
            <a:ext cx="8610600" cy="5029200"/>
          </a:xfrm>
          <a:prstGeom prst="rect">
            <a:avLst/>
          </a:prstGeom>
        </p:spPr>
        <p:txBody>
          <a:bodyPr wrap="square" lIns="0" tIns="0" rIns="0" bIns="0" rtlCol="0">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457200" indent="-457200" eaLnBrk="1" hangingPunct="1">
              <a:buFont typeface="Wingdings" panose="05000000000000000000" pitchFamily="2" charset="2"/>
              <a:buChar char="§"/>
            </a:pPr>
            <a:r>
              <a:rPr lang="en-US" altLang="en-US" sz="2800" b="1" dirty="0"/>
              <a:t>How old is the organization?</a:t>
            </a:r>
          </a:p>
          <a:p>
            <a:pPr marL="457200" indent="-457200" eaLnBrk="1" hangingPunct="1">
              <a:buFont typeface="Wingdings" panose="05000000000000000000" pitchFamily="2" charset="2"/>
              <a:buChar char="§"/>
            </a:pPr>
            <a:endParaRPr lang="en-US" altLang="en-US" sz="2800" b="1" dirty="0"/>
          </a:p>
          <a:p>
            <a:pPr marL="457200" indent="-457200" eaLnBrk="1" hangingPunct="1">
              <a:buFont typeface="Wingdings" panose="05000000000000000000" pitchFamily="2" charset="2"/>
              <a:buChar char="§"/>
            </a:pPr>
            <a:r>
              <a:rPr lang="en-US" altLang="en-US" sz="2800" b="1" dirty="0"/>
              <a:t>Where are the plants, or offices located?</a:t>
            </a:r>
          </a:p>
          <a:p>
            <a:pPr marL="457200" indent="-457200" eaLnBrk="1" hangingPunct="1">
              <a:buFont typeface="Wingdings" panose="05000000000000000000" pitchFamily="2" charset="2"/>
              <a:buChar char="§"/>
            </a:pPr>
            <a:endParaRPr lang="en-US" altLang="en-US" sz="2800" b="1" dirty="0"/>
          </a:p>
          <a:p>
            <a:pPr marL="457200" indent="-457200" eaLnBrk="1" hangingPunct="1">
              <a:buFont typeface="Wingdings" panose="05000000000000000000" pitchFamily="2" charset="2"/>
              <a:buChar char="§"/>
            </a:pPr>
            <a:r>
              <a:rPr lang="en-US" altLang="en-US" sz="2800" b="1" dirty="0"/>
              <a:t>What are its products or services?</a:t>
            </a:r>
          </a:p>
          <a:p>
            <a:pPr eaLnBrk="1" hangingPunct="1"/>
            <a:endParaRPr lang="en-US" altLang="en-US" sz="2800" b="1" dirty="0"/>
          </a:p>
          <a:p>
            <a:pPr marL="457200" indent="-457200" eaLnBrk="1" hangingPunct="1">
              <a:buFont typeface="Wingdings" panose="05000000000000000000" pitchFamily="2" charset="2"/>
              <a:buChar char="§"/>
            </a:pPr>
            <a:r>
              <a:rPr lang="en-US" altLang="en-US" sz="2800" b="1" dirty="0"/>
              <a:t>If the organization sells, what are its markets?</a:t>
            </a:r>
          </a:p>
          <a:p>
            <a:pPr marL="457200" indent="-457200" eaLnBrk="1" hangingPunct="1">
              <a:buFont typeface="Wingdings" panose="05000000000000000000" pitchFamily="2" charset="2"/>
              <a:buChar char="§"/>
            </a:pPr>
            <a:endParaRPr lang="en-US" altLang="en-US" sz="2800" b="1" dirty="0"/>
          </a:p>
          <a:p>
            <a:pPr marL="457200" indent="-457200" eaLnBrk="1" hangingPunct="1">
              <a:buFont typeface="Wingdings" panose="05000000000000000000" pitchFamily="2" charset="2"/>
              <a:buChar char="§"/>
            </a:pPr>
            <a:r>
              <a:rPr lang="en-US" altLang="en-US" sz="2800" b="1" dirty="0"/>
              <a:t>Is it a public or non-profit organization? </a:t>
            </a:r>
          </a:p>
          <a:p>
            <a:pPr marL="457200" indent="-457200" eaLnBrk="1" hangingPunct="1">
              <a:buFont typeface="Wingdings" panose="05000000000000000000" pitchFamily="2" charset="2"/>
              <a:buChar char="§"/>
            </a:pPr>
            <a:endParaRPr lang="en-US" altLang="en-US" sz="2800" b="1" dirty="0"/>
          </a:p>
          <a:p>
            <a:pPr marL="457200" indent="-457200" eaLnBrk="1" hangingPunct="1">
              <a:buFont typeface="Wingdings" panose="05000000000000000000" pitchFamily="2" charset="2"/>
              <a:buChar char="§"/>
            </a:pPr>
            <a:r>
              <a:rPr lang="en-US" altLang="en-US" sz="2800" b="1" dirty="0"/>
              <a:t>Whom does it serve?</a:t>
            </a:r>
            <a:endParaRPr lang="en-US" sz="4400" b="1" dirty="0"/>
          </a:p>
        </p:txBody>
      </p:sp>
    </p:spTree>
    <p:extLst>
      <p:ext uri="{BB962C8B-B14F-4D97-AF65-F5344CB8AC3E}">
        <p14:creationId xmlns:p14="http://schemas.microsoft.com/office/powerpoint/2010/main" val="20892504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7200" y="533400"/>
            <a:ext cx="8077200" cy="628377"/>
          </a:xfrm>
          <a:prstGeom prst="rect">
            <a:avLst/>
          </a:prstGeom>
        </p:spPr>
        <p:txBody>
          <a:bodyPr vert="horz" wrap="square" lIns="0" tIns="12700" rIns="0" bIns="0" rtlCol="0">
            <a:spAutoFit/>
          </a:bodyPr>
          <a:lstStyle/>
          <a:p>
            <a:pPr marL="12700">
              <a:lnSpc>
                <a:spcPct val="100000"/>
              </a:lnSpc>
              <a:spcBef>
                <a:spcPts val="100"/>
              </a:spcBef>
            </a:pPr>
            <a:r>
              <a:rPr lang="en-US" altLang="en-US" sz="4000" b="1" dirty="0">
                <a:solidFill>
                  <a:srgbClr val="0070C0"/>
                </a:solidFill>
                <a:effectLst>
                  <a:outerShdw blurRad="38100" dist="38100" dir="2700000" algn="tl">
                    <a:srgbClr val="000000">
                      <a:alpha val="43137"/>
                    </a:srgbClr>
                  </a:outerShdw>
                </a:effectLst>
                <a:latin typeface="+mn-lt"/>
                <a:cs typeface="Arial" panose="020B0604020202020204" pitchFamily="34" charset="0"/>
              </a:rPr>
              <a:t>RESEARCH THE ORGANIZATION</a:t>
            </a:r>
            <a:endParaRPr sz="3600" dirty="0"/>
          </a:p>
        </p:txBody>
      </p:sp>
      <p:sp>
        <p:nvSpPr>
          <p:cNvPr id="5" name="Content Placeholder 2">
            <a:extLst>
              <a:ext uri="{FF2B5EF4-FFF2-40B4-BE49-F238E27FC236}">
                <a16:creationId xmlns:a16="http://schemas.microsoft.com/office/drawing/2014/main" id="{FFE77BBE-C61E-4706-89A7-2675BF1B5650}"/>
              </a:ext>
            </a:extLst>
          </p:cNvPr>
          <p:cNvSpPr txBox="1">
            <a:spLocks/>
          </p:cNvSpPr>
          <p:nvPr/>
        </p:nvSpPr>
        <p:spPr>
          <a:xfrm>
            <a:off x="685800" y="1676400"/>
            <a:ext cx="8610600" cy="5029200"/>
          </a:xfrm>
          <a:prstGeom prst="rect">
            <a:avLst/>
          </a:prstGeom>
        </p:spPr>
        <p:txBody>
          <a:bodyPr wrap="square" lIns="0" tIns="0" rIns="0" bIns="0" rtlCol="0">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457200" indent="-457200" eaLnBrk="1" hangingPunct="1">
              <a:buFont typeface="Wingdings" panose="05000000000000000000" pitchFamily="2" charset="2"/>
              <a:buChar char="§"/>
              <a:defRPr/>
            </a:pPr>
            <a:r>
              <a:rPr lang="en-US" altLang="en-US" sz="3200" b="1" dirty="0"/>
              <a:t>What is the organizational structure?</a:t>
            </a:r>
          </a:p>
          <a:p>
            <a:pPr marL="457200" indent="-457200" eaLnBrk="1" hangingPunct="1">
              <a:buFont typeface="Wingdings" panose="05000000000000000000" pitchFamily="2" charset="2"/>
              <a:buChar char="§"/>
              <a:defRPr/>
            </a:pPr>
            <a:endParaRPr lang="en-US" altLang="en-US" sz="3200" b="1" dirty="0"/>
          </a:p>
          <a:p>
            <a:pPr marL="457200" indent="-457200" eaLnBrk="1" hangingPunct="1">
              <a:buFont typeface="Wingdings" panose="05000000000000000000" pitchFamily="2" charset="2"/>
              <a:buChar char="§"/>
              <a:defRPr/>
            </a:pPr>
            <a:r>
              <a:rPr lang="en-US" altLang="en-US" sz="3200" b="1" dirty="0"/>
              <a:t>How does the organization fit into the community?</a:t>
            </a:r>
          </a:p>
          <a:p>
            <a:pPr marL="457200" indent="-457200" eaLnBrk="1" hangingPunct="1">
              <a:buFont typeface="Wingdings" panose="05000000000000000000" pitchFamily="2" charset="2"/>
              <a:buChar char="§"/>
              <a:defRPr/>
            </a:pPr>
            <a:endParaRPr lang="en-US" altLang="en-US" sz="3200" b="1" dirty="0"/>
          </a:p>
          <a:p>
            <a:pPr marL="457200" indent="-457200" eaLnBrk="1" hangingPunct="1">
              <a:buFont typeface="Wingdings" panose="05000000000000000000" pitchFamily="2" charset="2"/>
              <a:buChar char="§"/>
              <a:defRPr/>
            </a:pPr>
            <a:r>
              <a:rPr lang="en-US" altLang="en-US" sz="3200" b="1" dirty="0"/>
              <a:t>What problems does the organization need to overcome? </a:t>
            </a:r>
            <a:r>
              <a:rPr lang="en-US" altLang="en-US" sz="3200" b="1" i="1" dirty="0">
                <a:solidFill>
                  <a:schemeClr val="accent1"/>
                </a:solidFill>
              </a:rPr>
              <a:t>(By identifying the problems that the organization faces, you can match your abilities to these ends during the interview.) </a:t>
            </a:r>
            <a:br>
              <a:rPr lang="en-US" altLang="en-US" sz="2800" b="1" dirty="0"/>
            </a:br>
            <a:endParaRPr lang="en-US" altLang="en-US" sz="2800" b="1" dirty="0"/>
          </a:p>
        </p:txBody>
      </p:sp>
    </p:spTree>
    <p:extLst>
      <p:ext uri="{BB962C8B-B14F-4D97-AF65-F5344CB8AC3E}">
        <p14:creationId xmlns:p14="http://schemas.microsoft.com/office/powerpoint/2010/main" val="4543951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7200" y="533400"/>
            <a:ext cx="8077200" cy="628377"/>
          </a:xfrm>
          <a:prstGeom prst="rect">
            <a:avLst/>
          </a:prstGeom>
        </p:spPr>
        <p:txBody>
          <a:bodyPr vert="horz" wrap="square" lIns="0" tIns="12700" rIns="0" bIns="0" rtlCol="0">
            <a:spAutoFit/>
          </a:bodyPr>
          <a:lstStyle/>
          <a:p>
            <a:pPr marL="12700">
              <a:lnSpc>
                <a:spcPct val="100000"/>
              </a:lnSpc>
              <a:spcBef>
                <a:spcPts val="100"/>
              </a:spcBef>
            </a:pPr>
            <a:r>
              <a:rPr lang="en-US" sz="4000" b="1" dirty="0">
                <a:solidFill>
                  <a:srgbClr val="0070C0"/>
                </a:solidFill>
                <a:effectLst>
                  <a:outerShdw blurRad="38100" dist="38100" dir="2700000" algn="tl">
                    <a:srgbClr val="000000">
                      <a:alpha val="43137"/>
                    </a:srgbClr>
                  </a:outerShdw>
                </a:effectLst>
                <a:latin typeface="+mn-lt"/>
                <a:cs typeface="Arial" panose="020B0604020202020204" pitchFamily="34" charset="0"/>
              </a:rPr>
              <a:t>PREPARE AND PRACTICE</a:t>
            </a:r>
            <a:endParaRPr sz="3600" dirty="0"/>
          </a:p>
        </p:txBody>
      </p:sp>
      <p:sp>
        <p:nvSpPr>
          <p:cNvPr id="5" name="Content Placeholder 2">
            <a:extLst>
              <a:ext uri="{FF2B5EF4-FFF2-40B4-BE49-F238E27FC236}">
                <a16:creationId xmlns:a16="http://schemas.microsoft.com/office/drawing/2014/main" id="{FFE77BBE-C61E-4706-89A7-2675BF1B5650}"/>
              </a:ext>
            </a:extLst>
          </p:cNvPr>
          <p:cNvSpPr txBox="1">
            <a:spLocks/>
          </p:cNvSpPr>
          <p:nvPr/>
        </p:nvSpPr>
        <p:spPr>
          <a:xfrm>
            <a:off x="685800" y="1676400"/>
            <a:ext cx="8610600" cy="5029200"/>
          </a:xfrm>
          <a:prstGeom prst="rect">
            <a:avLst/>
          </a:prstGeom>
        </p:spPr>
        <p:txBody>
          <a:bodyPr wrap="square" lIns="0" tIns="0" rIns="0" bIns="0" rtlCol="0">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457200" indent="-457200" eaLnBrk="1" hangingPunct="1">
              <a:buFont typeface="Wingdings" panose="05000000000000000000" pitchFamily="2" charset="2"/>
              <a:buChar char="§"/>
            </a:pPr>
            <a:r>
              <a:rPr lang="en-US" altLang="en-US" sz="3200" b="1" dirty="0"/>
              <a:t>Develop examples that highlight your skills</a:t>
            </a:r>
          </a:p>
          <a:p>
            <a:pPr marL="457200" indent="-457200" eaLnBrk="1" hangingPunct="1">
              <a:buFont typeface="Wingdings" panose="05000000000000000000" pitchFamily="2" charset="2"/>
              <a:buChar char="§"/>
            </a:pPr>
            <a:endParaRPr lang="en-US" altLang="en-US" sz="3200" b="1" dirty="0"/>
          </a:p>
          <a:p>
            <a:pPr marL="457200" indent="-457200">
              <a:buFont typeface="Wingdings" panose="05000000000000000000" pitchFamily="2" charset="2"/>
              <a:buChar char="§"/>
            </a:pPr>
            <a:r>
              <a:rPr lang="en-US" sz="3200" b="1" dirty="0"/>
              <a:t>Prepare scenarios from your previous work experience to have ready</a:t>
            </a:r>
          </a:p>
          <a:p>
            <a:pPr marL="457200" indent="-457200">
              <a:buFont typeface="Wingdings" panose="05000000000000000000" pitchFamily="2" charset="2"/>
              <a:buChar char="§"/>
            </a:pPr>
            <a:endParaRPr lang="en-US" altLang="en-US" sz="3200" b="1" dirty="0"/>
          </a:p>
          <a:p>
            <a:pPr marL="457200" indent="-457200" eaLnBrk="1" hangingPunct="1">
              <a:buFont typeface="Wingdings" panose="05000000000000000000" pitchFamily="2" charset="2"/>
              <a:buChar char="§"/>
            </a:pPr>
            <a:r>
              <a:rPr lang="en-US" altLang="en-US" sz="3200" b="1" dirty="0"/>
              <a:t>Practice answering questions (out loud) </a:t>
            </a:r>
          </a:p>
          <a:p>
            <a:pPr marL="457200" indent="-457200" eaLnBrk="1" hangingPunct="1">
              <a:buFont typeface="Wingdings" panose="05000000000000000000" pitchFamily="2" charset="2"/>
              <a:buChar char="§"/>
            </a:pPr>
            <a:endParaRPr lang="en-US" altLang="en-US" sz="3200" b="1" dirty="0"/>
          </a:p>
          <a:p>
            <a:pPr marL="457200" indent="-457200" eaLnBrk="1" hangingPunct="1">
              <a:buFont typeface="Wingdings" panose="05000000000000000000" pitchFamily="2" charset="2"/>
              <a:buChar char="§"/>
            </a:pPr>
            <a:r>
              <a:rPr lang="en-US" altLang="en-US" sz="3200" b="1" dirty="0"/>
              <a:t>Be aware of your body language</a:t>
            </a:r>
          </a:p>
          <a:p>
            <a:pPr marL="457200" indent="-457200" eaLnBrk="1" hangingPunct="1">
              <a:buFont typeface="Wingdings" panose="05000000000000000000" pitchFamily="2" charset="2"/>
              <a:buChar char="§"/>
            </a:pPr>
            <a:endParaRPr lang="en-US" altLang="en-US" sz="3200" b="1" dirty="0"/>
          </a:p>
          <a:p>
            <a:pPr marL="457200" indent="-457200" eaLnBrk="1" hangingPunct="1">
              <a:buFont typeface="Wingdings" panose="05000000000000000000" pitchFamily="2" charset="2"/>
              <a:buChar char="§"/>
            </a:pPr>
            <a:r>
              <a:rPr lang="en-US" altLang="en-US" sz="3200" b="1" dirty="0"/>
              <a:t>Remember to smile and be yourself!</a:t>
            </a:r>
            <a:endParaRPr lang="en-US" altLang="en-US" sz="2800" b="1" dirty="0"/>
          </a:p>
        </p:txBody>
      </p:sp>
    </p:spTree>
    <p:extLst>
      <p:ext uri="{BB962C8B-B14F-4D97-AF65-F5344CB8AC3E}">
        <p14:creationId xmlns:p14="http://schemas.microsoft.com/office/powerpoint/2010/main" val="30460842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105</TotalTime>
  <Words>2062</Words>
  <Application>Microsoft Office PowerPoint</Application>
  <PresentationFormat>Custom</PresentationFormat>
  <Paragraphs>264</Paragraphs>
  <Slides>37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37</vt:i4>
      </vt:variant>
    </vt:vector>
  </HeadingPairs>
  <TitlesOfParts>
    <vt:vector size="44" baseType="lpstr">
      <vt:lpstr>Arial</vt:lpstr>
      <vt:lpstr>Arial Unicode MS</vt:lpstr>
      <vt:lpstr>Bradley Hand ITC</vt:lpstr>
      <vt:lpstr>Calibri</vt:lpstr>
      <vt:lpstr>Stencil</vt:lpstr>
      <vt:lpstr>Wingdings</vt:lpstr>
      <vt:lpstr>Office Theme</vt:lpstr>
      <vt:lpstr>PREPARING FOR AN INTERVIEW</vt:lpstr>
      <vt:lpstr>GOAL OF THE EMPLOYER</vt:lpstr>
      <vt:lpstr>GOAL OF CANDIDATE</vt:lpstr>
      <vt:lpstr>KNOW YOURSELF</vt:lpstr>
      <vt:lpstr>PREPARE YOURSELF </vt:lpstr>
      <vt:lpstr>PREPARE YOURSELF </vt:lpstr>
      <vt:lpstr>RESEARCH THE ORGANIZATION</vt:lpstr>
      <vt:lpstr>RESEARCH THE ORGANIZATION</vt:lpstr>
      <vt:lpstr>PREPARE AND PRACTICE</vt:lpstr>
      <vt:lpstr>CHECKLIST</vt:lpstr>
      <vt:lpstr>WHAT TO DO</vt:lpstr>
      <vt:lpstr>DRESSING FOR THE INTERVIEW</vt:lpstr>
      <vt:lpstr>THINGS TO AVOID IN AN INTERVIEW</vt:lpstr>
      <vt:lpstr>THINGS TO AVOID IN AN INTERVIEW</vt:lpstr>
      <vt:lpstr>SELLING YOURSELF</vt:lpstr>
      <vt:lpstr>SELLING YOURSELF</vt:lpstr>
      <vt:lpstr>QUESTIONS YOU MAY ENCOUNTER ON AN INTERVIEW</vt:lpstr>
      <vt:lpstr>QUESTIONS YOU MAY ENCOUNTER ON AN INTERVIEW</vt:lpstr>
      <vt:lpstr>QUESTIONS YOU MAY ENCOUNTER ON AN INTERVIEW</vt:lpstr>
      <vt:lpstr>QUESTIONS YOU MAY ENCOUNTER ON AN INTERVIEW</vt:lpstr>
      <vt:lpstr>QUESTIONS YOU MAY ENCOUNTER ON AN INTERVIEW</vt:lpstr>
      <vt:lpstr>SAMPLE QUESTIONS TO ASK DURING YOUR INTERVIEW</vt:lpstr>
      <vt:lpstr>Questions to ask the interviewer</vt:lpstr>
      <vt:lpstr>Five things most employers want to know about you</vt:lpstr>
      <vt:lpstr>Five things most employers want to know about you</vt:lpstr>
      <vt:lpstr>Five things most employers want to know about you</vt:lpstr>
      <vt:lpstr>Five things most employers want to know about you</vt:lpstr>
      <vt:lpstr>Five things most employers want to know about you</vt:lpstr>
      <vt:lpstr>AFTER THE INTERVIEW</vt:lpstr>
      <vt:lpstr>AFTER THE INTERVIEW</vt:lpstr>
      <vt:lpstr>AFTER THE INTERVIEW</vt:lpstr>
      <vt:lpstr>THE THANK YOU LETTER</vt:lpstr>
      <vt:lpstr>SAMPLE THANK YOU LETTER</vt:lpstr>
      <vt:lpstr>ELEVATOR SPEECH</vt:lpstr>
      <vt:lpstr>PowerPoint Presentation</vt:lpstr>
      <vt:lpstr>Questions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2021-2-18_CSF_Pinellas_PowerPoint</dc:title>
  <dc:creator>Kim Bryant</dc:creator>
  <cp:lastModifiedBy>Daniel Wright</cp:lastModifiedBy>
  <cp:revision>14</cp:revision>
  <dcterms:created xsi:type="dcterms:W3CDTF">2021-03-18T13:55:48Z</dcterms:created>
  <dcterms:modified xsi:type="dcterms:W3CDTF">2021-04-05T17:41:14Z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2021-03-02T00:00:00Z</vt:filetime>
  </property>
  <property fmtid="{D5CDD505-2E9C-101B-9397-08002B2CF9AE}" pid="3" name="Creator">
    <vt:lpwstr>PowerPoint</vt:lpwstr>
  </property>
  <property fmtid="{D5CDD505-2E9C-101B-9397-08002B2CF9AE}" pid="4" name="LastSaved">
    <vt:filetime>2021-03-18T00:00:00Z</vt:filetime>
  </property>
</Properties>
</file>