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7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400" y="228600"/>
            <a:ext cx="9753600" cy="1253490"/>
          </a:xfrm>
          <a:custGeom>
            <a:avLst/>
            <a:gdLst/>
            <a:ahLst/>
            <a:cxnLst/>
            <a:rect l="l" t="t" r="r" b="b"/>
            <a:pathLst>
              <a:path w="9753600" h="1253490">
                <a:moveTo>
                  <a:pt x="9753600" y="0"/>
                </a:moveTo>
                <a:lnTo>
                  <a:pt x="0" y="0"/>
                </a:lnTo>
                <a:lnTo>
                  <a:pt x="0" y="1253067"/>
                </a:lnTo>
                <a:lnTo>
                  <a:pt x="9753600" y="1253067"/>
                </a:lnTo>
                <a:lnTo>
                  <a:pt x="97536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400" y="7312794"/>
            <a:ext cx="9753600" cy="23100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2400" y="7312794"/>
            <a:ext cx="9753600" cy="0"/>
          </a:xfrm>
          <a:custGeom>
            <a:avLst/>
            <a:gdLst/>
            <a:ahLst/>
            <a:cxnLst/>
            <a:rect l="l" t="t" r="r" b="b"/>
            <a:pathLst>
              <a:path w="9753600">
                <a:moveTo>
                  <a:pt x="0" y="0"/>
                </a:moveTo>
                <a:lnTo>
                  <a:pt x="9753599" y="1"/>
                </a:lnTo>
              </a:path>
            </a:pathLst>
          </a:custGeom>
          <a:ln w="27093">
            <a:solidFill>
              <a:srgbClr val="002A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4080" y="6798292"/>
            <a:ext cx="1009221" cy="3793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4705" y="5482335"/>
            <a:ext cx="7448989" cy="1330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jury.com/" TargetMode="External"/><Relationship Id="rId13" Type="http://schemas.openxmlformats.org/officeDocument/2006/relationships/hyperlink" Target="https://www.foap.com/" TargetMode="External"/><Relationship Id="rId18" Type="http://schemas.openxmlformats.org/officeDocument/2006/relationships/hyperlink" Target="http://instaedu.com/tutors/" TargetMode="External"/><Relationship Id="rId3" Type="http://schemas.openxmlformats.org/officeDocument/2006/relationships/hyperlink" Target="https://www.assembleandearn.com/complete_list/" TargetMode="External"/><Relationship Id="rId21" Type="http://schemas.openxmlformats.org/officeDocument/2006/relationships/hyperlink" Target="http://join.liveops.com/" TargetMode="External"/><Relationship Id="rId7" Type="http://schemas.openxmlformats.org/officeDocument/2006/relationships/hyperlink" Target="http://easyshiftapp.com/" TargetMode="External"/><Relationship Id="rId12" Type="http://schemas.openxmlformats.org/officeDocument/2006/relationships/hyperlink" Target="https://www.flexjobs.com/" TargetMode="External"/><Relationship Id="rId17" Type="http://schemas.openxmlformats.org/officeDocument/2006/relationships/hyperlink" Target="http://www.hsn.com/" TargetMode="External"/><Relationship Id="rId2" Type="http://schemas.openxmlformats.org/officeDocument/2006/relationships/hyperlink" Target="https://flex.amazon.com/?ref=producthunt&amp;tag=clarkcom06-20" TargetMode="External"/><Relationship Id="rId16" Type="http://schemas.openxmlformats.org/officeDocument/2006/relationships/hyperlink" Target="https://jobs.hilton.com/work-from-home.php" TargetMode="External"/><Relationship Id="rId20" Type="http://schemas.openxmlformats.org/officeDocument/2006/relationships/hyperlink" Target="http://www.intellicar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bs.disneycareers.com/" TargetMode="External"/><Relationship Id="rId11" Type="http://schemas.openxmlformats.org/officeDocument/2006/relationships/hyperlink" Target="http://fiverr.com/" TargetMode="External"/><Relationship Id="rId5" Type="http://schemas.openxmlformats.org/officeDocument/2006/relationships/hyperlink" Target="http://www.convergysworkathome.com/Convergys/HAP/re_agent.nsf/webform?OpenForm" TargetMode="External"/><Relationship Id="rId15" Type="http://schemas.openxmlformats.org/officeDocument/2006/relationships/hyperlink" Target="http://hrccjobs.com/index.html" TargetMode="External"/><Relationship Id="rId23" Type="http://schemas.openxmlformats.org/officeDocument/2006/relationships/hyperlink" Target="http://www.redbeacon.com/" TargetMode="External"/><Relationship Id="rId10" Type="http://schemas.openxmlformats.org/officeDocument/2006/relationships/hyperlink" Target="http://www.fieldagent.net/for-agents/" TargetMode="External"/><Relationship Id="rId19" Type="http://schemas.openxmlformats.org/officeDocument/2006/relationships/hyperlink" Target="http://www.tutor.com/" TargetMode="External"/><Relationship Id="rId4" Type="http://schemas.openxmlformats.org/officeDocument/2006/relationships/hyperlink" Target="http://www.cashcrate.com/" TargetMode="External"/><Relationship Id="rId9" Type="http://schemas.openxmlformats.org/officeDocument/2006/relationships/hyperlink" Target="http://elance.com/" TargetMode="External"/><Relationship Id="rId14" Type="http://schemas.openxmlformats.org/officeDocument/2006/relationships/hyperlink" Target="https://play.google.com/store/apps/details?id=com.google.android.apps.paidtasks" TargetMode="External"/><Relationship Id="rId22" Type="http://schemas.openxmlformats.org/officeDocument/2006/relationships/hyperlink" Target="https://www.odesk.com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tyofsafetyharbor.com/" TargetMode="External"/><Relationship Id="rId13" Type="http://schemas.openxmlformats.org/officeDocument/2006/relationships/hyperlink" Target="https://madeirabeachfl.gov/employment/" TargetMode="External"/><Relationship Id="rId18" Type="http://schemas.openxmlformats.org/officeDocument/2006/relationships/hyperlink" Target="https://psta.net/about-psta/careers/" TargetMode="External"/><Relationship Id="rId3" Type="http://schemas.openxmlformats.org/officeDocument/2006/relationships/hyperlink" Target="http://www.dunedingov.com/" TargetMode="External"/><Relationship Id="rId7" Type="http://schemas.openxmlformats.org/officeDocument/2006/relationships/hyperlink" Target="http://www.pinellas-park.com/" TargetMode="External"/><Relationship Id="rId12" Type="http://schemas.openxmlformats.org/officeDocument/2006/relationships/hyperlink" Target="http://www.mytreasureisland.org/" TargetMode="External"/><Relationship Id="rId17" Type="http://schemas.openxmlformats.org/officeDocument/2006/relationships/hyperlink" Target="http://www.pcsoweb.com/" TargetMode="External"/><Relationship Id="rId2" Type="http://schemas.openxmlformats.org/officeDocument/2006/relationships/hyperlink" Target="http://www.myclearwater.com/" TargetMode="External"/><Relationship Id="rId16" Type="http://schemas.openxmlformats.org/officeDocument/2006/relationships/hyperlink" Target="http://www.pcsb.org/" TargetMode="External"/><Relationship Id="rId20" Type="http://schemas.openxmlformats.org/officeDocument/2006/relationships/hyperlink" Target="http://www.usf.edu/work-at-usf/caree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oldsmar.com/" TargetMode="External"/><Relationship Id="rId11" Type="http://schemas.openxmlformats.org/officeDocument/2006/relationships/hyperlink" Target="http://www.stpete.org/" TargetMode="External"/><Relationship Id="rId5" Type="http://schemas.openxmlformats.org/officeDocument/2006/relationships/hyperlink" Target="http://www.largo.com/" TargetMode="External"/><Relationship Id="rId15" Type="http://schemas.openxmlformats.org/officeDocument/2006/relationships/hyperlink" Target="http://www.pinellascounty.org/" TargetMode="External"/><Relationship Id="rId10" Type="http://schemas.openxmlformats.org/officeDocument/2006/relationships/hyperlink" Target="http://www.ctsfl.us/" TargetMode="External"/><Relationship Id="rId19" Type="http://schemas.openxmlformats.org/officeDocument/2006/relationships/hyperlink" Target="https://hr.spcollege.edu/" TargetMode="External"/><Relationship Id="rId4" Type="http://schemas.openxmlformats.org/officeDocument/2006/relationships/hyperlink" Target="https://mygulfport.us/" TargetMode="External"/><Relationship Id="rId9" Type="http://schemas.openxmlformats.org/officeDocument/2006/relationships/hyperlink" Target="http://www.stpetebeach.org/" TargetMode="External"/><Relationship Id="rId14" Type="http://schemas.openxmlformats.org/officeDocument/2006/relationships/hyperlink" Target="https://jobs.myflorida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ndolsak@careersourcepinellas.co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jobs.gov/" TargetMode="External"/><Relationship Id="rId2" Type="http://schemas.openxmlformats.org/officeDocument/2006/relationships/hyperlink" Target="http://www.employflorid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ijobs.com/" TargetMode="External"/><Relationship Id="rId5" Type="http://schemas.openxmlformats.org/officeDocument/2006/relationships/hyperlink" Target="http://www.linkedin.com/" TargetMode="External"/><Relationship Id="rId4" Type="http://schemas.openxmlformats.org/officeDocument/2006/relationships/hyperlink" Target="file:///\\StPete-12\Home\Wrightd\dwrightvet\Job%20Lists\www.indeed.co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8600"/>
            <a:ext cx="9753600" cy="1253490"/>
          </a:xfrm>
          <a:custGeom>
            <a:avLst/>
            <a:gdLst/>
            <a:ahLst/>
            <a:cxnLst/>
            <a:rect l="l" t="t" r="r" b="b"/>
            <a:pathLst>
              <a:path w="9753600" h="1253490">
                <a:moveTo>
                  <a:pt x="9753600" y="0"/>
                </a:moveTo>
                <a:lnTo>
                  <a:pt x="0" y="0"/>
                </a:lnTo>
                <a:lnTo>
                  <a:pt x="0" y="1253067"/>
                </a:lnTo>
                <a:lnTo>
                  <a:pt x="9753600" y="1253067"/>
                </a:lnTo>
                <a:lnTo>
                  <a:pt x="97536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7299247"/>
            <a:ext cx="9753600" cy="245110"/>
            <a:chOff x="152400" y="7299247"/>
            <a:chExt cx="9753600" cy="245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7312794"/>
              <a:ext cx="9753600" cy="23100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2400" y="7312794"/>
              <a:ext cx="9753600" cy="0"/>
            </a:xfrm>
            <a:custGeom>
              <a:avLst/>
              <a:gdLst/>
              <a:ahLst/>
              <a:cxnLst/>
              <a:rect l="l" t="t" r="r" b="b"/>
              <a:pathLst>
                <a:path w="9753600">
                  <a:moveTo>
                    <a:pt x="0" y="0"/>
                  </a:moveTo>
                  <a:lnTo>
                    <a:pt x="9753599" y="1"/>
                  </a:lnTo>
                </a:path>
              </a:pathLst>
            </a:custGeom>
            <a:ln w="27093">
              <a:solidFill>
                <a:srgbClr val="002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52400" y="228600"/>
            <a:ext cx="9753600" cy="7475399"/>
            <a:chOff x="152400" y="228600"/>
            <a:chExt cx="9753600" cy="731519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080" y="6798292"/>
              <a:ext cx="1009221" cy="3793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228600"/>
              <a:ext cx="9753600" cy="73151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60045" y="5715000"/>
            <a:ext cx="7448989" cy="71974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768475" marR="5080" indent="-1754505" algn="ctr">
              <a:lnSpc>
                <a:spcPts val="5110"/>
              </a:lnSpc>
              <a:spcBef>
                <a:spcPts val="250"/>
              </a:spcBef>
            </a:pP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JOB HUNTING</a:t>
            </a:r>
            <a:endParaRPr lang="en-US" sz="6000" spc="-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28198" y="488950"/>
            <a:ext cx="4112683" cy="6431967"/>
            <a:chOff x="2858359" y="624156"/>
            <a:chExt cx="4112683" cy="6431967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8359" y="624156"/>
              <a:ext cx="4112683" cy="164411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71659" y="7048503"/>
              <a:ext cx="2915285" cy="7620"/>
            </a:xfrm>
            <a:custGeom>
              <a:avLst/>
              <a:gdLst/>
              <a:ahLst/>
              <a:cxnLst/>
              <a:rect l="l" t="t" r="r" b="b"/>
              <a:pathLst>
                <a:path w="2915285" h="7620">
                  <a:moveTo>
                    <a:pt x="0" y="0"/>
                  </a:moveTo>
                  <a:lnTo>
                    <a:pt x="2915080" y="7338"/>
                  </a:lnTo>
                </a:path>
              </a:pathLst>
            </a:custGeom>
            <a:ln w="270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91875" y="5580184"/>
              <a:ext cx="2915285" cy="7620"/>
            </a:xfrm>
            <a:custGeom>
              <a:avLst/>
              <a:gdLst/>
              <a:ahLst/>
              <a:cxnLst/>
              <a:rect l="l" t="t" r="r" b="b"/>
              <a:pathLst>
                <a:path w="2915285" h="7620">
                  <a:moveTo>
                    <a:pt x="0" y="0"/>
                  </a:moveTo>
                  <a:lnTo>
                    <a:pt x="2915080" y="7338"/>
                  </a:lnTo>
                </a:path>
              </a:pathLst>
            </a:custGeom>
            <a:ln w="270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5" name="Picture 14" descr="A city next to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165270E4-2276-4040-ACED-275906FE07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74" t="27013" r="-53126" b="32082"/>
          <a:stretch/>
        </p:blipFill>
        <p:spPr>
          <a:xfrm>
            <a:off x="-4419600" y="2569222"/>
            <a:ext cx="19507200" cy="2764778"/>
          </a:xfrm>
          <a:prstGeom prst="rect">
            <a:avLst/>
          </a:prstGeom>
        </p:spPr>
      </p:pic>
      <p:pic>
        <p:nvPicPr>
          <p:cNvPr id="17" name="Picture 16" descr="Armed Forces Medallions - Us Military Services Logos Transparent PNG -  800x201 - Free Download on NicePNG">
            <a:extLst>
              <a:ext uri="{FF2B5EF4-FFF2-40B4-BE49-F238E27FC236}">
                <a16:creationId xmlns:a16="http://schemas.microsoft.com/office/drawing/2014/main" id="{901F0EC1-398B-4452-8CEA-8F7D50FA625B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t="14502" r="990" b="12582"/>
          <a:stretch/>
        </p:blipFill>
        <p:spPr bwMode="auto">
          <a:xfrm>
            <a:off x="3346239" y="6484135"/>
            <a:ext cx="3276600" cy="696384"/>
          </a:xfrm>
          <a:prstGeom prst="rect">
            <a:avLst/>
          </a:prstGeom>
          <a:noFill/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0CF84BBA-F193-4E8B-97CA-306015A72B04}"/>
              </a:ext>
            </a:extLst>
          </p:cNvPr>
          <p:cNvSpPr txBox="1">
            <a:spLocks/>
          </p:cNvSpPr>
          <p:nvPr/>
        </p:nvSpPr>
        <p:spPr>
          <a:xfrm>
            <a:off x="1870155" y="7060288"/>
            <a:ext cx="6228768" cy="63591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Veteran’s Employment Series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3705EA-8381-400F-BF30-EF2B836B1A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802" y="5029200"/>
            <a:ext cx="2689398" cy="21336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551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JOB HUNTING SOURCES</a:t>
            </a:r>
            <a:endParaRPr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E43D3D-8947-4344-BF77-0BF4898E08EA}"/>
              </a:ext>
            </a:extLst>
          </p:cNvPr>
          <p:cNvSpPr txBox="1">
            <a:spLocks/>
          </p:cNvSpPr>
          <p:nvPr/>
        </p:nvSpPr>
        <p:spPr>
          <a:xfrm>
            <a:off x="266700" y="1447800"/>
            <a:ext cx="9525000" cy="4953000"/>
          </a:xfrm>
          <a:prstGeom prst="rect">
            <a:avLst/>
          </a:prstGeom>
        </p:spPr>
        <p:txBody>
          <a:bodyPr wrap="square" lIns="0" tIns="0" rIns="0" bIns="0" numCol="1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800" b="1" dirty="0">
                <a:solidFill>
                  <a:schemeClr val="tx1"/>
                </a:solidFill>
                <a:latin typeface="Calibri" panose="020F0502020204030204" pitchFamily="34" charset="0"/>
              </a:rPr>
              <a:t>5. Networking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u="sng" dirty="0">
                <a:solidFill>
                  <a:srgbClr val="00B0F0"/>
                </a:solidFill>
                <a:latin typeface="Calibri" panose="020F0502020204030204" pitchFamily="34" charset="0"/>
              </a:rPr>
              <a:t>In Person Networking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– Face to face, you know someone who works for that company they put in a referral for you. Also networking groups and events. At CareerSource Pinellas we have 3 Networking Groups</a:t>
            </a:r>
          </a:p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    CNG, PNG and VNG.</a:t>
            </a:r>
          </a:p>
          <a:p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u="sng" dirty="0">
                <a:solidFill>
                  <a:srgbClr val="00B0F0"/>
                </a:solidFill>
                <a:latin typeface="Calibri" panose="020F0502020204030204" pitchFamily="34" charset="0"/>
              </a:rPr>
              <a:t>Online Networking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– LinkedIn helps </a:t>
            </a:r>
          </a:p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   you to create an online digital presence 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32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39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551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JOB HUNTING SOURCES</a:t>
            </a:r>
            <a:endParaRPr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E43D3D-8947-4344-BF77-0BF4898E08EA}"/>
              </a:ext>
            </a:extLst>
          </p:cNvPr>
          <p:cNvSpPr txBox="1">
            <a:spLocks/>
          </p:cNvSpPr>
          <p:nvPr/>
        </p:nvSpPr>
        <p:spPr>
          <a:xfrm>
            <a:off x="266700" y="1447800"/>
            <a:ext cx="9525000" cy="4953000"/>
          </a:xfrm>
          <a:prstGeom prst="rect">
            <a:avLst/>
          </a:prstGeom>
        </p:spPr>
        <p:txBody>
          <a:bodyPr wrap="square" lIns="0" tIns="0" rIns="0" bIns="0" numCol="1"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6. Job Fairs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Job Fairs are a good way to connect with employers and advocates that can assist with referrals directly to the employer.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Bring resumes, dress for success and come prepared to interview.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Practice interacting and your elevator speech.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32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13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551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JOB HUNTING SOURCES</a:t>
            </a:r>
            <a:endParaRPr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E43D3D-8947-4344-BF77-0BF4898E08EA}"/>
              </a:ext>
            </a:extLst>
          </p:cNvPr>
          <p:cNvSpPr txBox="1">
            <a:spLocks/>
          </p:cNvSpPr>
          <p:nvPr/>
        </p:nvSpPr>
        <p:spPr>
          <a:xfrm>
            <a:off x="266700" y="1447800"/>
            <a:ext cx="9525000" cy="5181600"/>
          </a:xfrm>
          <a:prstGeom prst="rect">
            <a:avLst/>
          </a:prstGeom>
        </p:spPr>
        <p:txBody>
          <a:bodyPr wrap="square" lIns="0" tIns="0" rIns="0" bIns="0" numCol="1"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7. Internships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If you are within 6 months of graduating from college an internship is a must.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Get with career services at your school to view/get internship opportunities.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This will get you experience within you career field.</a:t>
            </a:r>
          </a:p>
          <a:p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32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545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551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JOB HUNTING SOURCES</a:t>
            </a:r>
            <a:endParaRPr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E43D3D-8947-4344-BF77-0BF4898E08EA}"/>
              </a:ext>
            </a:extLst>
          </p:cNvPr>
          <p:cNvSpPr txBox="1">
            <a:spLocks/>
          </p:cNvSpPr>
          <p:nvPr/>
        </p:nvSpPr>
        <p:spPr>
          <a:xfrm>
            <a:off x="266700" y="1447800"/>
            <a:ext cx="9525000" cy="5181600"/>
          </a:xfrm>
          <a:prstGeom prst="rect">
            <a:avLst/>
          </a:prstGeom>
        </p:spPr>
        <p:txBody>
          <a:bodyPr wrap="square" lIns="0" tIns="0" rIns="0" bIns="0" numCol="1">
            <a:normAutofit fontScale="92500"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</a:rPr>
              <a:t>8. Employment/Staffing Agency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Employment agencies work for employers to staff for seasonal, part time and full-time positions.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Some companies only hire through agencies.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3000" i="1" dirty="0">
                <a:solidFill>
                  <a:srgbClr val="00B0F0"/>
                </a:solidFill>
                <a:latin typeface="Calibri" panose="020F0502020204030204" pitchFamily="34" charset="0"/>
              </a:rPr>
              <a:t>*Note -They take a percentage of your wage, and typically have no compete clauses.</a:t>
            </a:r>
            <a:endParaRPr lang="en-US" sz="3000" b="1" i="1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32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750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551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JOB HUNTING SOURCES</a:t>
            </a:r>
            <a:endParaRPr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E43D3D-8947-4344-BF77-0BF4898E08EA}"/>
              </a:ext>
            </a:extLst>
          </p:cNvPr>
          <p:cNvSpPr txBox="1">
            <a:spLocks/>
          </p:cNvSpPr>
          <p:nvPr/>
        </p:nvSpPr>
        <p:spPr>
          <a:xfrm>
            <a:off x="266700" y="1447800"/>
            <a:ext cx="9639300" cy="5181600"/>
          </a:xfrm>
          <a:prstGeom prst="rect">
            <a:avLst/>
          </a:prstGeom>
        </p:spPr>
        <p:txBody>
          <a:bodyPr wrap="square" lIns="0" tIns="0" rIns="0" bIns="0" numCol="1">
            <a:normAutofit fontScale="850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5400" b="1" dirty="0">
                <a:solidFill>
                  <a:schemeClr val="tx1"/>
                </a:solidFill>
                <a:latin typeface="Calibri" panose="020F0502020204030204" pitchFamily="34" charset="0"/>
              </a:rPr>
              <a:t>9. Corporate Websites</a:t>
            </a:r>
          </a:p>
          <a:p>
            <a:pPr marL="685800" indent="-6858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One of the best options is to apply directly with the employer on their own website.</a:t>
            </a:r>
          </a:p>
          <a:p>
            <a:pPr marL="685800" indent="-68580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685800" indent="-6858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This cuts out the agencies, recruiters and any fees associated.</a:t>
            </a:r>
          </a:p>
          <a:p>
            <a:pPr marL="685800" indent="-68580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685800" indent="-6858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Employer sites tend to be updated more frequently, so more accurate with job postings.</a:t>
            </a:r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32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59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551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JOB HUNTING SOURCES</a:t>
            </a:r>
            <a:endParaRPr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E43D3D-8947-4344-BF77-0BF4898E08EA}"/>
              </a:ext>
            </a:extLst>
          </p:cNvPr>
          <p:cNvSpPr txBox="1">
            <a:spLocks/>
          </p:cNvSpPr>
          <p:nvPr/>
        </p:nvSpPr>
        <p:spPr>
          <a:xfrm>
            <a:off x="266700" y="1447800"/>
            <a:ext cx="9715500" cy="5181600"/>
          </a:xfrm>
          <a:prstGeom prst="rect">
            <a:avLst/>
          </a:prstGeom>
        </p:spPr>
        <p:txBody>
          <a:bodyPr wrap="square" lIns="0" tIns="0" rIns="0" bIns="0" numCol="1">
            <a:normAutofit fontScale="6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000" b="1" dirty="0">
                <a:solidFill>
                  <a:schemeClr val="tx1"/>
                </a:solidFill>
                <a:latin typeface="Calibri" panose="020F0502020204030204" pitchFamily="34" charset="0"/>
              </a:rPr>
              <a:t>10. Direct Employer Contact</a:t>
            </a:r>
          </a:p>
          <a:p>
            <a:pPr marL="685800" indent="-6858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Visiting an employer directly at their physical location.  </a:t>
            </a:r>
          </a:p>
          <a:p>
            <a:pPr marL="685800" indent="-68580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5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685800" indent="-6858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Keep in mind this is a work site, focus will be on the days work, so be prepared for rejection.</a:t>
            </a:r>
          </a:p>
          <a:p>
            <a:pPr marL="685800" indent="-68580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5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685800" indent="-6858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If they have a help wanted sign out front, even better.</a:t>
            </a:r>
          </a:p>
          <a:p>
            <a:pPr marL="685800" indent="-68580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5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685800" indent="-6858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Be prepared to do an informal interview and keep resumes in your car.</a:t>
            </a:r>
            <a:endParaRPr lang="en-US" sz="5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32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33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551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JOB HUNTING SOURCES</a:t>
            </a:r>
            <a:endParaRPr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E43D3D-8947-4344-BF77-0BF4898E08EA}"/>
              </a:ext>
            </a:extLst>
          </p:cNvPr>
          <p:cNvSpPr txBox="1">
            <a:spLocks/>
          </p:cNvSpPr>
          <p:nvPr/>
        </p:nvSpPr>
        <p:spPr>
          <a:xfrm>
            <a:off x="266700" y="1447800"/>
            <a:ext cx="9715500" cy="5181600"/>
          </a:xfrm>
          <a:prstGeom prst="rect">
            <a:avLst/>
          </a:prstGeom>
        </p:spPr>
        <p:txBody>
          <a:bodyPr wrap="square" lIns="0" tIns="0" rIns="0" bIns="0" numCol="1">
            <a:normAutofit fontScale="6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6600" b="1" dirty="0">
                <a:solidFill>
                  <a:schemeClr val="tx1"/>
                </a:solidFill>
                <a:latin typeface="Calibri" panose="020F0502020204030204" pitchFamily="34" charset="0"/>
              </a:rPr>
              <a:t>11. Temp to Hire </a:t>
            </a:r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(Temporary work)</a:t>
            </a:r>
          </a:p>
          <a:p>
            <a:pPr marL="0" lvl="0" indent="0">
              <a:buNone/>
            </a:pPr>
            <a:endParaRPr lang="en-US" sz="5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857250" indent="-8572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Some companies hire through agencies.</a:t>
            </a:r>
          </a:p>
          <a:p>
            <a:pPr marL="857250" indent="-85725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857250" indent="-8572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Once a probationary period is over, they can choose to hire that employ directly with the company.</a:t>
            </a:r>
          </a:p>
          <a:p>
            <a:pPr marL="857250" indent="-85725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857250" indent="-8572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If you don’t get hired at the end of the probation period, the staffing agency may place you in another job or let you go.</a:t>
            </a:r>
            <a:endParaRPr lang="en-US" sz="60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32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24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551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JOB HUNTING SOURCES</a:t>
            </a:r>
            <a:endParaRPr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E43D3D-8947-4344-BF77-0BF4898E08EA}"/>
              </a:ext>
            </a:extLst>
          </p:cNvPr>
          <p:cNvSpPr txBox="1">
            <a:spLocks/>
          </p:cNvSpPr>
          <p:nvPr/>
        </p:nvSpPr>
        <p:spPr>
          <a:xfrm>
            <a:off x="266700" y="1447800"/>
            <a:ext cx="9715500" cy="5181600"/>
          </a:xfrm>
          <a:prstGeom prst="rect">
            <a:avLst/>
          </a:prstGeom>
        </p:spPr>
        <p:txBody>
          <a:bodyPr wrap="square" lIns="0" tIns="0" rIns="0" bIns="0" numCol="1">
            <a:normAutofit fontScale="550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7200" b="1" dirty="0">
                <a:solidFill>
                  <a:schemeClr val="tx1"/>
                </a:solidFill>
                <a:latin typeface="Calibri" panose="020F0502020204030204" pitchFamily="34" charset="0"/>
              </a:rPr>
              <a:t>12. OJT</a:t>
            </a:r>
          </a:p>
          <a:p>
            <a:pPr marL="0" lvl="0" indent="0">
              <a:buNone/>
            </a:pPr>
            <a:endParaRPr lang="en-US" sz="7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57250" indent="-8572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This is a very desirable way to get hired.</a:t>
            </a:r>
          </a:p>
          <a:p>
            <a:pPr marL="857250" indent="-85725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6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857250" indent="-8572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 company will hire an inexperienced worker at a lower wage and agree to train for a period of time.  When the employ completes OJT, they are given a raise.</a:t>
            </a:r>
          </a:p>
          <a:p>
            <a:pPr>
              <a:buClr>
                <a:srgbClr val="00B0F0"/>
              </a:buClr>
            </a:pPr>
            <a:r>
              <a:rPr lang="en-U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 </a:t>
            </a:r>
          </a:p>
          <a:p>
            <a:pPr marL="857250" indent="-8572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Some programs will pay the balance of wages for OJT trainee making the job more desirable.</a:t>
            </a:r>
            <a:endParaRPr lang="en-US" sz="66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32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29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551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JOB HUNTING SOURCES</a:t>
            </a:r>
            <a:endParaRPr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E43D3D-8947-4344-BF77-0BF4898E08EA}"/>
              </a:ext>
            </a:extLst>
          </p:cNvPr>
          <p:cNvSpPr txBox="1">
            <a:spLocks/>
          </p:cNvSpPr>
          <p:nvPr/>
        </p:nvSpPr>
        <p:spPr>
          <a:xfrm>
            <a:off x="266700" y="1447800"/>
            <a:ext cx="9715500" cy="5562600"/>
          </a:xfrm>
          <a:prstGeom prst="rect">
            <a:avLst/>
          </a:prstGeom>
        </p:spPr>
        <p:txBody>
          <a:bodyPr wrap="square" lIns="0" tIns="0" rIns="0" bIns="0" numCol="1">
            <a:normAutofit fontScale="3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9800" b="1" dirty="0">
                <a:solidFill>
                  <a:schemeClr val="tx1"/>
                </a:solidFill>
                <a:latin typeface="Calibri" panose="020F0502020204030204" pitchFamily="34" charset="0"/>
              </a:rPr>
              <a:t>13. Virtual Recruitment Events</a:t>
            </a:r>
          </a:p>
          <a:p>
            <a:pPr marL="0" lvl="0" indent="0">
              <a:buNone/>
            </a:pPr>
            <a:endParaRPr lang="en-US" sz="8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57250" indent="-8572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9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Connecting via computer, tablet or cell phone.</a:t>
            </a:r>
          </a:p>
          <a:p>
            <a:pPr marL="857250" indent="-85725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9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857250" indent="-8572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9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This has become a very popular way of connecting employers with job seekers.</a:t>
            </a:r>
          </a:p>
          <a:p>
            <a:pPr marL="857250" indent="-85725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9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857250" indent="-8572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9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Should be treated like an in-person event.</a:t>
            </a:r>
          </a:p>
          <a:p>
            <a:pPr marL="857250" indent="-85725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9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857250" indent="-8572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9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Dress for an interview and find a quite place to connect from.</a:t>
            </a:r>
          </a:p>
          <a:p>
            <a:pPr marL="857250" indent="-85725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9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857250" indent="-8572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9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This could be the job fair of the future. </a:t>
            </a:r>
            <a:endParaRPr lang="en-US" sz="9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32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27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551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JOB HUNTING SOURCES</a:t>
            </a:r>
            <a:endParaRPr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E43D3D-8947-4344-BF77-0BF4898E08EA}"/>
              </a:ext>
            </a:extLst>
          </p:cNvPr>
          <p:cNvSpPr txBox="1">
            <a:spLocks/>
          </p:cNvSpPr>
          <p:nvPr/>
        </p:nvSpPr>
        <p:spPr>
          <a:xfrm>
            <a:off x="228600" y="1447800"/>
            <a:ext cx="9677400" cy="5562600"/>
          </a:xfrm>
          <a:prstGeom prst="rect">
            <a:avLst/>
          </a:prstGeom>
        </p:spPr>
        <p:txBody>
          <a:bodyPr wrap="square" lIns="0" tIns="0" rIns="0" bIns="0" numCol="1">
            <a:normAutofit fontScale="250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2800" b="1" dirty="0">
                <a:solidFill>
                  <a:schemeClr val="tx1"/>
                </a:solidFill>
                <a:latin typeface="Calibri" panose="020F0502020204030204" pitchFamily="34" charset="0"/>
              </a:rPr>
              <a:t>14. Remote Work </a:t>
            </a:r>
            <a:r>
              <a:rPr lang="en-US" sz="9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Work From Home )</a:t>
            </a:r>
          </a:p>
          <a:p>
            <a:pPr marL="0" lvl="0" indent="0">
              <a:buNone/>
            </a:pPr>
            <a:endParaRPr lang="en-US" sz="8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1143000" indent="-11430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1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Working from home has become popular for both the job seeker and the employer.</a:t>
            </a:r>
          </a:p>
          <a:p>
            <a:pPr marL="1143000" indent="-114300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1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1143000" indent="-11430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1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Consider all aspects before applying, do you have all the technology requirements, are you disciplined enough to work solo, and do you have a space in your home you can dedicate as an office, with out interruptions.</a:t>
            </a:r>
          </a:p>
          <a:p>
            <a:pPr marL="1143000" indent="-114300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12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1143000" indent="-11430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1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The benefits are significant: less wear on vehicle and saving money on gas and eating out for lunches, and saving time driving to and from work…….</a:t>
            </a:r>
            <a:endParaRPr lang="en-US" sz="120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86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32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37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55F77-03A1-4081-80E1-E92EAC29C1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3505200" cy="2962275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551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JOB HUNTING</a:t>
            </a:r>
            <a:endParaRPr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C33BB-1E83-4553-B7D3-75C209799EB5}"/>
              </a:ext>
            </a:extLst>
          </p:cNvPr>
          <p:cNvSpPr txBox="1">
            <a:spLocks/>
          </p:cNvSpPr>
          <p:nvPr/>
        </p:nvSpPr>
        <p:spPr>
          <a:xfrm>
            <a:off x="487344" y="1946030"/>
            <a:ext cx="7437456" cy="468336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What do I need to get started?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Where do you find job openings?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What are the best sites for Veterans?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What are some resources?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What about virtual?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551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JOB HUNTING SOURCES</a:t>
            </a:r>
            <a:endParaRPr sz="3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3D4C46-F760-4911-8314-D0F36DA894DD}"/>
              </a:ext>
            </a:extLst>
          </p:cNvPr>
          <p:cNvSpPr txBox="1">
            <a:spLocks/>
          </p:cNvSpPr>
          <p:nvPr/>
        </p:nvSpPr>
        <p:spPr>
          <a:xfrm>
            <a:off x="304801" y="1600200"/>
            <a:ext cx="9601200" cy="5181600"/>
          </a:xfrm>
          <a:prstGeom prst="rect">
            <a:avLst/>
          </a:prstGeom>
        </p:spPr>
        <p:txBody>
          <a:bodyPr wrap="square" lIns="0" tIns="0" rIns="0" bIns="0" numCol="2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2"/>
              </a:rPr>
              <a:t>Amazon Flex</a:t>
            </a:r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 </a:t>
            </a:r>
          </a:p>
          <a:p>
            <a:r>
              <a:rPr lang="en-US" sz="2000" u="sng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3"/>
              </a:rPr>
              <a:t>https://www.assembleandearn.com/complete_list/</a:t>
            </a:r>
            <a:endParaRPr lang="en-US" sz="20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4"/>
              </a:rPr>
              <a:t>CashCrate.com</a:t>
            </a:r>
            <a:endParaRPr lang="en-US" sz="20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5"/>
              </a:rPr>
              <a:t>ConvergysWorkatHome.com</a:t>
            </a:r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 </a:t>
            </a:r>
          </a:p>
          <a:p>
            <a:r>
              <a:rPr lang="en-US" sz="2000" u="sng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Disney</a:t>
            </a:r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</a:t>
            </a:r>
            <a:r>
              <a:rPr lang="en-US" sz="2000" u="sng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6"/>
              </a:rPr>
              <a:t>https://jobs.disneycareers.com/</a:t>
            </a:r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 </a:t>
            </a:r>
          </a:p>
          <a:p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7"/>
              </a:rPr>
              <a:t>EasyShiftApp.com</a:t>
            </a:r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: Secret Shopper </a:t>
            </a:r>
          </a:p>
          <a:p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8"/>
              </a:rPr>
              <a:t>eJury.com</a:t>
            </a:r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 – Online mock juries</a:t>
            </a:r>
          </a:p>
          <a:p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9"/>
              </a:rPr>
              <a:t>Elance.com</a:t>
            </a:r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 – Freelance jobs</a:t>
            </a:r>
          </a:p>
          <a:p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10"/>
              </a:rPr>
              <a:t>FieldAgent.net</a:t>
            </a:r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: Find local jobs in your area  </a:t>
            </a:r>
          </a:p>
          <a:p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11"/>
              </a:rPr>
              <a:t>Fiverr.com</a:t>
            </a:r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 – Share things willing to do for $5</a:t>
            </a:r>
          </a:p>
          <a:p>
            <a:r>
              <a:rPr lang="en-US" sz="2000" u="sng" kern="0" dirty="0" err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Flexjobs</a:t>
            </a:r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- </a:t>
            </a:r>
            <a:r>
              <a:rPr lang="en-US" sz="2000" u="sng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12"/>
              </a:rPr>
              <a:t>https://www.flexjobs.com</a:t>
            </a:r>
            <a:endParaRPr lang="en-US" sz="20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13"/>
              </a:rPr>
              <a:t>Foap.com</a:t>
            </a:r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: Sell photos you take on your Android or iPhone</a:t>
            </a:r>
          </a:p>
          <a:p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14"/>
              </a:rPr>
              <a:t>Google Opinion Rewards</a:t>
            </a:r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 – Answer quick surveys</a:t>
            </a:r>
          </a:p>
          <a:p>
            <a:r>
              <a:rPr lang="en-US" sz="2000" u="sng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Hilton</a:t>
            </a:r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- </a:t>
            </a:r>
            <a:r>
              <a:rPr lang="en-US" sz="2000" u="sng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15"/>
              </a:rPr>
              <a:t>http://hrccjobs.com/index.html</a:t>
            </a:r>
            <a:endParaRPr lang="en-US" sz="20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r>
              <a:rPr lang="en-US" sz="2000" u="sng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16"/>
              </a:rPr>
              <a:t>https://jobs.hilton.com/work-from-home.php</a:t>
            </a:r>
            <a:endParaRPr lang="en-US" sz="20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r>
              <a:rPr lang="en-US" sz="2000" u="sng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Home Shopping Network (HSN)</a:t>
            </a:r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 </a:t>
            </a:r>
            <a:r>
              <a:rPr lang="en-US" sz="2000" u="sng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17"/>
              </a:rPr>
              <a:t>http://www.hsn.com/</a:t>
            </a:r>
            <a:r>
              <a:rPr lang="en-US" sz="2000" u="sng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endParaRPr lang="en-US" sz="2000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r>
              <a:rPr lang="en-US" sz="2000" kern="0" dirty="0" err="1">
                <a:solidFill>
                  <a:sysClr val="windowText" lastClr="000000"/>
                </a:solidFill>
                <a:latin typeface="Arial Narrow" panose="020B0606020202030204" pitchFamily="34" charset="0"/>
                <a:hlinkClick r:id="rId18"/>
              </a:rPr>
              <a:t>InstaEDU</a:t>
            </a:r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 &amp; </a:t>
            </a:r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19"/>
              </a:rPr>
              <a:t>Tutor.com</a:t>
            </a:r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 – Become an online tutor</a:t>
            </a:r>
          </a:p>
          <a:p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20"/>
              </a:rPr>
              <a:t>IntelliCare.com</a:t>
            </a:r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 –clinical / non-clinical telephone services</a:t>
            </a:r>
          </a:p>
          <a:p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21"/>
              </a:rPr>
              <a:t>LiveOps.com</a:t>
            </a:r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 – Virtual call center</a:t>
            </a:r>
          </a:p>
          <a:p>
            <a:r>
              <a:rPr lang="en-US" sz="2000" u="sng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Mturk.com</a:t>
            </a:r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– an Amazon company data entry services</a:t>
            </a:r>
          </a:p>
          <a:p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22"/>
              </a:rPr>
              <a:t>oDesk.com</a:t>
            </a:r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 – freelancer</a:t>
            </a:r>
          </a:p>
          <a:p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23"/>
              </a:rPr>
              <a:t>RedBeacon.com</a:t>
            </a:r>
            <a:r>
              <a:rPr lang="en-US" sz="2000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 – Market your services local</a:t>
            </a:r>
            <a:endParaRPr lang="en-US" sz="2000" kern="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46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551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JOB HUNTING SOURCES</a:t>
            </a:r>
            <a:endParaRPr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2C5063-569A-4E34-9B63-4C1BDC438E92}"/>
              </a:ext>
            </a:extLst>
          </p:cNvPr>
          <p:cNvSpPr txBox="1">
            <a:spLocks/>
          </p:cNvSpPr>
          <p:nvPr/>
        </p:nvSpPr>
        <p:spPr>
          <a:xfrm>
            <a:off x="304801" y="1676400"/>
            <a:ext cx="9448800" cy="5114924"/>
          </a:xfrm>
          <a:prstGeom prst="rect">
            <a:avLst/>
          </a:prstGeom>
        </p:spPr>
        <p:txBody>
          <a:bodyPr wrap="square" lIns="0" tIns="0" rIns="0" bIns="0" numCol="1"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15. Municipal Government</a:t>
            </a:r>
          </a:p>
          <a:p>
            <a:endParaRPr lang="en-US" sz="4400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4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This is an excellent source for veteran employment most city, state and county government give veterans a preference in employment.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4000" kern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4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 Pinellas county we have at least 12 municipal government career sites, which are attached to this presentation on the next slide.</a:t>
            </a:r>
            <a:endParaRPr lang="en-US" sz="4000" b="1" kern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endParaRPr lang="en-US" sz="40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34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551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JOB HUNTING SOURCES</a:t>
            </a:r>
            <a:endParaRPr sz="3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ABA92C-CA86-4537-8466-6B1936CCBAEB}"/>
              </a:ext>
            </a:extLst>
          </p:cNvPr>
          <p:cNvSpPr txBox="1">
            <a:spLocks/>
          </p:cNvSpPr>
          <p:nvPr/>
        </p:nvSpPr>
        <p:spPr>
          <a:xfrm>
            <a:off x="304800" y="1524000"/>
            <a:ext cx="9677400" cy="5105400"/>
          </a:xfrm>
          <a:prstGeom prst="rect">
            <a:avLst/>
          </a:prstGeom>
        </p:spPr>
        <p:txBody>
          <a:bodyPr wrap="square" lIns="0" tIns="0" rIns="0" bIns="0" numCol="2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City of Clearwater	   </a:t>
            </a:r>
            <a:r>
              <a:rPr lang="en-US" u="sng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2"/>
              </a:rPr>
              <a:t>www.myclearwater.com/</a:t>
            </a:r>
            <a:endParaRPr lang="en-US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City of Dunedin	   </a:t>
            </a:r>
            <a:r>
              <a:rPr lang="en-US" u="sng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3"/>
              </a:rPr>
              <a:t>www.dunedingov.com/</a:t>
            </a:r>
            <a:endParaRPr lang="en-US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City of Gulfport	   </a:t>
            </a:r>
            <a:r>
              <a:rPr lang="en-US" u="sng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4"/>
              </a:rPr>
              <a:t>https://mygulfport.us/</a:t>
            </a:r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City of Largo	   </a:t>
            </a:r>
            <a:r>
              <a:rPr lang="en-US" u="sng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5"/>
              </a:rPr>
              <a:t>www.largo.com/</a:t>
            </a:r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City of Oldsmar	   </a:t>
            </a:r>
            <a:r>
              <a:rPr lang="en-US" u="sng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6"/>
              </a:rPr>
              <a:t>www.myoldsmar.com/</a:t>
            </a:r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City of Pinellas Park	   </a:t>
            </a:r>
            <a:r>
              <a:rPr lang="en-US" u="sng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7"/>
              </a:rPr>
              <a:t>www.pinellas-park.com/</a:t>
            </a:r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City of Safety Harbor	   </a:t>
            </a:r>
            <a:r>
              <a:rPr lang="en-US" u="sng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8"/>
              </a:rPr>
              <a:t>www.cityofsafetyharbor.com/</a:t>
            </a:r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City of St Pete Beach	   </a:t>
            </a:r>
            <a:r>
              <a:rPr lang="en-US" u="sng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9"/>
              </a:rPr>
              <a:t>www.stpetebeach.org/</a:t>
            </a:r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City of Tarpon Springs  </a:t>
            </a:r>
            <a:r>
              <a:rPr lang="en-US" u="sng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10"/>
              </a:rPr>
              <a:t>www.ctsfl.us/</a:t>
            </a:r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City of St Petersburg	   </a:t>
            </a:r>
            <a:r>
              <a:rPr lang="en-US" u="sng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11"/>
              </a:rPr>
              <a:t>www.stpete.org/</a:t>
            </a:r>
            <a:endParaRPr lang="en-US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City of Treasure Island  </a:t>
            </a:r>
            <a:r>
              <a:rPr lang="en-US" u="sng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12"/>
              </a:rPr>
              <a:t>www.mytreasureisland.org/</a:t>
            </a:r>
            <a:endParaRPr lang="en-US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City of Madeira Beach </a:t>
            </a:r>
            <a:r>
              <a:rPr lang="en-US" u="sng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13"/>
              </a:rPr>
              <a:t>https://madeirabeachfl.gov/employment/</a:t>
            </a:r>
            <a:endParaRPr lang="en-US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State of Florida	     </a:t>
            </a:r>
            <a:r>
              <a:rPr lang="en-US" u="sng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14"/>
              </a:rPr>
              <a:t>https://jobs.myflorida.com/</a:t>
            </a:r>
            <a:endParaRPr lang="en-US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Pinellas County	     </a:t>
            </a:r>
            <a:r>
              <a:rPr lang="en-US" u="sng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15"/>
              </a:rPr>
              <a:t>www.pinellascounty.org/</a:t>
            </a:r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Pinellas County Schools </a:t>
            </a:r>
            <a:r>
              <a:rPr lang="en-US" u="sng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16"/>
              </a:rPr>
              <a:t>www.pcsb.org/</a:t>
            </a:r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Pinellas County Sheriff   </a:t>
            </a:r>
            <a:r>
              <a:rPr lang="en-US" u="sng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17"/>
              </a:rPr>
              <a:t>www.pcsoweb.com/</a:t>
            </a:r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PSTA (Local transit)	</a:t>
            </a:r>
            <a:r>
              <a:rPr lang="en-US" u="sng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18"/>
              </a:rPr>
              <a:t>https://psta.net/about-psta/careers/</a:t>
            </a:r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SPC (St Petersburg College) </a:t>
            </a:r>
            <a:r>
              <a:rPr lang="en-US" u="sng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19"/>
              </a:rPr>
              <a:t>https://hr.spcollege.edu/</a:t>
            </a:r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USF University of South FL   </a:t>
            </a:r>
            <a:r>
              <a:rPr lang="en-US" u="sng" kern="0" dirty="0">
                <a:solidFill>
                  <a:sysClr val="windowText" lastClr="000000"/>
                </a:solidFill>
                <a:latin typeface="Arial Narrow" panose="020B0606020202030204" pitchFamily="34" charset="0"/>
                <a:hlinkClick r:id="rId20"/>
              </a:rPr>
              <a:t>www.usf.edu/work-at-usf/careers/</a:t>
            </a:r>
            <a:r>
              <a:rPr lang="en-US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 </a:t>
            </a:r>
          </a:p>
          <a:p>
            <a:endParaRPr lang="en-US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87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551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JOB HUNTING SOURCES</a:t>
            </a:r>
            <a:endParaRPr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3788C2-C556-46DB-86C8-296C04569F4F}"/>
              </a:ext>
            </a:extLst>
          </p:cNvPr>
          <p:cNvSpPr txBox="1">
            <a:spLocks/>
          </p:cNvSpPr>
          <p:nvPr/>
        </p:nvSpPr>
        <p:spPr>
          <a:xfrm>
            <a:off x="228600" y="1524000"/>
            <a:ext cx="9677399" cy="5257800"/>
          </a:xfrm>
          <a:prstGeom prst="rect">
            <a:avLst/>
          </a:prstGeom>
        </p:spPr>
        <p:txBody>
          <a:bodyPr wrap="square" lIns="0" tIns="0" rIns="0" bIns="0" numCol="1">
            <a:normAutofit fontScale="77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15. Apprenticeships</a:t>
            </a:r>
          </a:p>
          <a:p>
            <a:endParaRPr lang="en-US" sz="4400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4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 great way to gain a skill and get placed in a high paying job.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4000" kern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4000" kern="0" dirty="0">
                <a:solidFill>
                  <a:srgbClr val="0070C0"/>
                </a:solidFill>
                <a:latin typeface="Calibri" panose="020F0502020204030204" pitchFamily="34" charset="0"/>
              </a:rPr>
              <a:t>IBEW (Electrical Union) </a:t>
            </a:r>
            <a:r>
              <a:rPr lang="en-US" sz="4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offers Electrician apprenticeships.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4000" kern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4000" kern="0" dirty="0">
                <a:solidFill>
                  <a:srgbClr val="0070C0"/>
                </a:solidFill>
                <a:latin typeface="Calibri" panose="020F0502020204030204" pitchFamily="34" charset="0"/>
              </a:rPr>
              <a:t>Pipe Fitters (Plumbers Union) </a:t>
            </a:r>
            <a:r>
              <a:rPr lang="en-US" sz="4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offers Apprenticeships.</a:t>
            </a: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4000" kern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4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Trades schools will often partner with industry to offer students apprenticeships.</a:t>
            </a:r>
            <a:endParaRPr lang="en-US" sz="4000" b="1" kern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endParaRPr lang="en-US" sz="40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29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551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JOB HUNTING SOURCES</a:t>
            </a:r>
            <a:endParaRPr sz="3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9F5084-44E6-4B74-87C7-D3679721E517}"/>
              </a:ext>
            </a:extLst>
          </p:cNvPr>
          <p:cNvSpPr txBox="1">
            <a:spLocks/>
          </p:cNvSpPr>
          <p:nvPr/>
        </p:nvSpPr>
        <p:spPr>
          <a:xfrm>
            <a:off x="228600" y="1371600"/>
            <a:ext cx="9524999" cy="5257800"/>
          </a:xfrm>
          <a:prstGeom prst="rect">
            <a:avLst/>
          </a:prstGeom>
        </p:spPr>
        <p:txBody>
          <a:bodyPr wrap="square" lIns="0" tIns="0" rIns="0" bIns="0" numCol="1">
            <a:normAutofit fontScale="925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Make a list of companies for searching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Make a list of companies that you would like to work for, in the industry or trade that you want to work in or are skilled at.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Get the contact information for the career website and the contact information for the hiring manager.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Job titles are not always listed the way you would think.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Example… Instead of searching for a Garbage Truck Driver position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We would search for companies that hire for this type of work, Waste Management, Waste Pro and City Gov…..</a:t>
            </a:r>
          </a:p>
          <a:p>
            <a:endParaRPr lang="en-US" sz="40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1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551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JOB HUNTING SOURCES</a:t>
            </a:r>
            <a:endParaRPr sz="3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9F5084-44E6-4B74-87C7-D3679721E517}"/>
              </a:ext>
            </a:extLst>
          </p:cNvPr>
          <p:cNvSpPr txBox="1">
            <a:spLocks/>
          </p:cNvSpPr>
          <p:nvPr/>
        </p:nvSpPr>
        <p:spPr>
          <a:xfrm>
            <a:off x="152400" y="1600200"/>
            <a:ext cx="9524999" cy="5257800"/>
          </a:xfrm>
          <a:prstGeom prst="rect">
            <a:avLst/>
          </a:prstGeom>
        </p:spPr>
        <p:txBody>
          <a:bodyPr wrap="square" lIns="0" tIns="0" rIns="0" bIns="0" numCol="1">
            <a:normAutofit fontScale="850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00B0F0"/>
                </a:solidFill>
                <a:latin typeface="Calibri" panose="020F0502020204030204" pitchFamily="34" charset="0"/>
              </a:rPr>
              <a:t>Virtual Recruiter 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- A saved job search on a specific job search site, sends searches to your Email inbox.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00B0F0"/>
                </a:solidFill>
                <a:latin typeface="Calibri" panose="020F0502020204030204" pitchFamily="34" charset="0"/>
              </a:rPr>
              <a:t>Post Your Resume 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– Post your resume to job search sites, remember to resave it every 30 days. (recruiters don’t typically search for resumes older than 30 days).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00B0F0"/>
                </a:solidFill>
                <a:latin typeface="Calibri" panose="020F0502020204030204" pitchFamily="34" charset="0"/>
              </a:rPr>
              <a:t>Create accounts 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on job search sites and complete the generalized application.  This will allow you to use the “Quick Apply” and “Easy Apply Feature”, saves time and frustration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endParaRPr lang="en-US" sz="40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8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C12ACEB-CB6C-4397-8718-C24609C4A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DD91146F-2694-4613-BCD9-D43741F76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E31B9-3C42-44F4-8A57-6F11460A5285}"/>
              </a:ext>
            </a:extLst>
          </p:cNvPr>
          <p:cNvSpPr txBox="1"/>
          <p:nvPr/>
        </p:nvSpPr>
        <p:spPr>
          <a:xfrm>
            <a:off x="609601" y="2286000"/>
            <a:ext cx="90678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Natalia Dolsak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FCWP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DEO Veterans' Program Manager/Supervisor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E101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Veterans at Work SHRM Certified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ndolsak@careersourcepinellas.com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Tel:  727-608-2486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C188B-40DE-43FA-84A6-551CED29AA13}"/>
              </a:ext>
            </a:extLst>
          </p:cNvPr>
          <p:cNvSpPr txBox="1"/>
          <p:nvPr/>
        </p:nvSpPr>
        <p:spPr>
          <a:xfrm>
            <a:off x="457200" y="662226"/>
            <a:ext cx="922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CareerSource Pinellas Veteran Services Contact: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551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JOB HUNTING</a:t>
            </a:r>
            <a:endParaRPr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C33BB-1E83-4553-B7D3-75C209799EB5}"/>
              </a:ext>
            </a:extLst>
          </p:cNvPr>
          <p:cNvSpPr txBox="1">
            <a:spLocks/>
          </p:cNvSpPr>
          <p:nvPr/>
        </p:nvSpPr>
        <p:spPr>
          <a:xfrm>
            <a:off x="457200" y="1547455"/>
            <a:ext cx="9601200" cy="54629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latin typeface="Calibri" panose="020F0502020204030204" pitchFamily="34" charset="0"/>
              </a:rPr>
              <a:t>What do I need to get started?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</a:rPr>
              <a:t>You need to know what career fields you want to target.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2600" dirty="0">
              <a:latin typeface="Calibri" panose="020F0502020204030204" pitchFamily="34" charset="0"/>
            </a:endParaRP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</a:rPr>
              <a:t>Your resumes need to highlight your skills in those career fields.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</a:rPr>
              <a:t>     </a:t>
            </a:r>
            <a:r>
              <a:rPr lang="en-US" sz="2600" dirty="0">
                <a:solidFill>
                  <a:srgbClr val="00B0F0"/>
                </a:solidFill>
                <a:latin typeface="Calibri" panose="020F0502020204030204" pitchFamily="34" charset="0"/>
              </a:rPr>
              <a:t>(onetonline.org is a great resource to help with this)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</a:rPr>
              <a:t>You need to have a plan that makes sense to you: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sz="2600" dirty="0">
                <a:solidFill>
                  <a:srgbClr val="00B0F0"/>
                </a:solidFill>
                <a:latin typeface="Calibri" panose="020F0502020204030204" pitchFamily="34" charset="0"/>
              </a:rPr>
              <a:t>• What area do I want to work in?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B0F0"/>
                </a:solidFill>
                <a:latin typeface="Calibri" panose="020F0502020204030204" pitchFamily="34" charset="0"/>
              </a:rPr>
              <a:t>	• How far am I willing to drive?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B0F0"/>
                </a:solidFill>
                <a:latin typeface="Calibri" panose="020F0502020204030204" pitchFamily="34" charset="0"/>
              </a:rPr>
              <a:t>	• What is the pay I am willing to accept?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B0F0"/>
                </a:solidFill>
                <a:latin typeface="Calibri" panose="020F0502020204030204" pitchFamily="34" charset="0"/>
              </a:rPr>
              <a:t>	• Is that reasonable?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B0F0"/>
                </a:solidFill>
                <a:latin typeface="Calibri" panose="020F0502020204030204" pitchFamily="34" charset="0"/>
              </a:rPr>
              <a:t>	• Research Companies in the area.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27D25-2391-4DE3-B64E-F9EEDAE234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480521"/>
            <a:ext cx="2457450" cy="1488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73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551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JOB HUNTING SOURCES</a:t>
            </a:r>
            <a:endParaRPr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75048A-D768-495A-9D21-183A811289F3}"/>
              </a:ext>
            </a:extLst>
          </p:cNvPr>
          <p:cNvSpPr txBox="1">
            <a:spLocks/>
          </p:cNvSpPr>
          <p:nvPr/>
        </p:nvSpPr>
        <p:spPr>
          <a:xfrm>
            <a:off x="457200" y="1524000"/>
            <a:ext cx="9372600" cy="5181600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chemeClr val="tx1"/>
                </a:solidFill>
              </a:rPr>
              <a:t>Social Networking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chemeClr val="tx1"/>
                </a:solidFill>
              </a:rPr>
              <a:t>Printed Ad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chemeClr val="tx1"/>
                </a:solidFill>
              </a:rPr>
              <a:t>Online Job Boards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chemeClr val="tx1"/>
                </a:solidFill>
              </a:rPr>
              <a:t>Staffing Events (Colleges, CareerSource)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chemeClr val="tx1"/>
                </a:solidFill>
              </a:rPr>
              <a:t>Networking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chemeClr val="tx1"/>
                </a:solidFill>
              </a:rPr>
              <a:t>Job Fairs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chemeClr val="tx1"/>
                </a:solidFill>
              </a:rPr>
              <a:t>Internships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chemeClr val="tx1"/>
                </a:solidFill>
              </a:rPr>
              <a:t>Employment/Staffing Agency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chemeClr val="tx1"/>
                </a:solidFill>
              </a:rPr>
              <a:t>Corporate Websites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chemeClr val="tx1"/>
                </a:solidFill>
              </a:rPr>
              <a:t>Direct Employer Contact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chemeClr val="tx1"/>
                </a:solidFill>
              </a:rPr>
              <a:t>Temp to Hire (Temporary work)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chemeClr val="tx1"/>
                </a:solidFill>
              </a:rPr>
              <a:t>OJT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chemeClr val="tx1"/>
                </a:solidFill>
              </a:rPr>
              <a:t>Virtual Recruitment Events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chemeClr val="tx1"/>
                </a:solidFill>
              </a:rPr>
              <a:t>Remote Work </a:t>
            </a:r>
            <a:r>
              <a:rPr lang="en-US" sz="2000" kern="0" dirty="0">
                <a:solidFill>
                  <a:schemeClr val="tx1"/>
                </a:solidFill>
              </a:rPr>
              <a:t>(Work From Home )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chemeClr val="tx1"/>
                </a:solidFill>
              </a:rPr>
              <a:t>Municipal Government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chemeClr val="tx1"/>
                </a:solidFill>
              </a:rPr>
              <a:t>Apprenticeships</a:t>
            </a:r>
          </a:p>
          <a:p>
            <a:endParaRPr lang="en-US" sz="20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17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551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JOB HUNTING SOURCES</a:t>
            </a:r>
            <a:endParaRPr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E43D3D-8947-4344-BF77-0BF4898E08EA}"/>
              </a:ext>
            </a:extLst>
          </p:cNvPr>
          <p:cNvSpPr txBox="1">
            <a:spLocks/>
          </p:cNvSpPr>
          <p:nvPr/>
        </p:nvSpPr>
        <p:spPr>
          <a:xfrm>
            <a:off x="421957" y="1676400"/>
            <a:ext cx="9407843" cy="4953000"/>
          </a:xfrm>
          <a:prstGeom prst="rect">
            <a:avLst/>
          </a:prstGeom>
        </p:spPr>
        <p:txBody>
          <a:bodyPr wrap="square" lIns="0" tIns="0" rIns="0" bIns="0" numCol="1"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1. Social Networking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000" kern="0" dirty="0">
                <a:solidFill>
                  <a:srgbClr val="00B0F0"/>
                </a:solidFill>
                <a:latin typeface="Calibri" panose="020F0502020204030204" pitchFamily="34" charset="0"/>
              </a:rPr>
              <a:t>LinkedIn</a:t>
            </a:r>
            <a:r>
              <a:rPr lang="en-US" sz="4000" kern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– Is the best source for online networking with companies and individuals as well as groups that can assist veterans in getting hired (Veteran Mentor Network)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4000" kern="0" dirty="0">
                <a:solidFill>
                  <a:srgbClr val="00B0F0"/>
                </a:solidFill>
                <a:latin typeface="Calibri" panose="020F0502020204030204" pitchFamily="34" charset="0"/>
              </a:rPr>
              <a:t>Twitter / Instagram </a:t>
            </a:r>
            <a:r>
              <a:rPr lang="en-US" sz="4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– Immediate postings and potentially fast responses</a:t>
            </a:r>
          </a:p>
          <a:p>
            <a:endParaRPr lang="en-US" sz="40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2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551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JOB HUNTING SOURCES</a:t>
            </a:r>
            <a:endParaRPr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E43D3D-8947-4344-BF77-0BF4898E08EA}"/>
              </a:ext>
            </a:extLst>
          </p:cNvPr>
          <p:cNvSpPr txBox="1">
            <a:spLocks/>
          </p:cNvSpPr>
          <p:nvPr/>
        </p:nvSpPr>
        <p:spPr>
          <a:xfrm>
            <a:off x="421957" y="1676400"/>
            <a:ext cx="9407843" cy="4953000"/>
          </a:xfrm>
          <a:prstGeom prst="rect">
            <a:avLst/>
          </a:prstGeom>
        </p:spPr>
        <p:txBody>
          <a:bodyPr wrap="square" lIns="0" tIns="0" rIns="0" bIns="0" numCol="1"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2. Printed Ad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B0F0"/>
                </a:solidFill>
                <a:latin typeface="Calibri" panose="020F0502020204030204" pitchFamily="34" charset="0"/>
              </a:rPr>
              <a:t>Newspaper 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- No longer the best source.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dirty="0" err="1">
                <a:solidFill>
                  <a:srgbClr val="00B0F0"/>
                </a:solidFill>
                <a:latin typeface="Calibri" panose="020F0502020204030204" pitchFamily="34" charset="0"/>
              </a:rPr>
              <a:t>Gijobs</a:t>
            </a:r>
            <a:r>
              <a:rPr lang="en-US" sz="4400" dirty="0">
                <a:solidFill>
                  <a:srgbClr val="00B0F0"/>
                </a:solidFill>
                <a:latin typeface="Calibri" panose="020F0502020204030204" pitchFamily="34" charset="0"/>
              </a:rPr>
              <a:t> Magazine 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– GI Jobs prints a list of 100 Veteran Friendly Employers each year.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B0F0"/>
                </a:solidFill>
                <a:latin typeface="Calibri" panose="020F0502020204030204" pitchFamily="34" charset="0"/>
              </a:rPr>
              <a:t>Tampa Bay Business Journal 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– Excellent source for company contacts. (subscription based $$).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B0F0"/>
                </a:solidFill>
                <a:latin typeface="Calibri" panose="020F0502020204030204" pitchFamily="34" charset="0"/>
              </a:rPr>
              <a:t>Trade Journals 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– Specific to an industry.</a:t>
            </a:r>
          </a:p>
          <a:p>
            <a:endParaRPr lang="en-US" sz="40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34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551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JOB HUNTING SOURCES</a:t>
            </a:r>
            <a:endParaRPr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E43D3D-8947-4344-BF77-0BF4898E08EA}"/>
              </a:ext>
            </a:extLst>
          </p:cNvPr>
          <p:cNvSpPr txBox="1">
            <a:spLocks/>
          </p:cNvSpPr>
          <p:nvPr/>
        </p:nvSpPr>
        <p:spPr>
          <a:xfrm>
            <a:off x="304801" y="1676400"/>
            <a:ext cx="9525000" cy="4953000"/>
          </a:xfrm>
          <a:prstGeom prst="rect">
            <a:avLst/>
          </a:prstGeom>
        </p:spPr>
        <p:txBody>
          <a:bodyPr wrap="square" lIns="0" tIns="0" rIns="0" bIns="0" numCol="1">
            <a:normAutofit fontScale="925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</a:rPr>
              <a:t>3. Online Job Boards (websites)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u="sng" dirty="0">
                <a:solidFill>
                  <a:srgbClr val="00B0F0"/>
                </a:solidFill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www.employflorida.com</a:t>
            </a:r>
            <a:r>
              <a:rPr lang="en-US" sz="3800" dirty="0">
                <a:solidFill>
                  <a:srgbClr val="00B0F0"/>
                </a:solidFill>
                <a:latin typeface="Calibri" panose="020F0502020204030204" pitchFamily="34" charset="0"/>
              </a:rPr>
              <a:t>  </a:t>
            </a: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(Florida’s job search site)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u="sng" dirty="0">
                <a:solidFill>
                  <a:srgbClr val="00B0F0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https://www.usajobs.gov/</a:t>
            </a:r>
            <a:r>
              <a:rPr lang="en-US" sz="3800" dirty="0">
                <a:solidFill>
                  <a:srgbClr val="00B0F0"/>
                </a:solidFill>
                <a:latin typeface="Calibri" panose="020F0502020204030204" pitchFamily="34" charset="0"/>
              </a:rPr>
              <a:t>  </a:t>
            </a: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(Federal Employment)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u="sng" dirty="0">
                <a:solidFill>
                  <a:srgbClr val="00B0F0"/>
                </a:solidFill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www.indeed.com</a:t>
            </a:r>
            <a:r>
              <a:rPr lang="en-US" sz="3800" dirty="0">
                <a:solidFill>
                  <a:srgbClr val="00B0F0"/>
                </a:solidFill>
                <a:latin typeface="Calibri" panose="020F0502020204030204" pitchFamily="34" charset="0"/>
              </a:rPr>
              <a:t>    </a:t>
            </a: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(The largest job search site)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dirty="0">
                <a:solidFill>
                  <a:srgbClr val="00B0F0"/>
                </a:solidFill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</a:t>
            </a:r>
            <a:r>
              <a:rPr lang="en-US" sz="3800" dirty="0">
                <a:solidFill>
                  <a:srgbClr val="00B0F0"/>
                </a:solidFill>
                <a:latin typeface="Calibri" panose="020F0502020204030204" pitchFamily="34" charset="0"/>
              </a:rPr>
              <a:t>  </a:t>
            </a: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(Networking/job searches)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dirty="0">
                <a:solidFill>
                  <a:srgbClr val="00B0F0"/>
                </a:solidFill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www.gijobs.com</a:t>
            </a:r>
            <a:r>
              <a:rPr lang="en-US" sz="3800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(online magazine for veterans)</a:t>
            </a:r>
          </a:p>
          <a:p>
            <a:endParaRPr lang="en-US" sz="40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2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551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JOB HUNTING SOURCES</a:t>
            </a:r>
            <a:endParaRPr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E43D3D-8947-4344-BF77-0BF4898E08EA}"/>
              </a:ext>
            </a:extLst>
          </p:cNvPr>
          <p:cNvSpPr txBox="1">
            <a:spLocks/>
          </p:cNvSpPr>
          <p:nvPr/>
        </p:nvSpPr>
        <p:spPr>
          <a:xfrm>
            <a:off x="304801" y="1676400"/>
            <a:ext cx="9525000" cy="4953000"/>
          </a:xfrm>
          <a:prstGeom prst="rect">
            <a:avLst/>
          </a:prstGeom>
        </p:spPr>
        <p:txBody>
          <a:bodyPr wrap="square" lIns="0" tIns="0" rIns="0" bIns="0" numCol="1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4. Staffing Events </a:t>
            </a:r>
            <a:r>
              <a:rPr lang="en-US" sz="2800" dirty="0">
                <a:solidFill>
                  <a:srgbClr val="00B0F0"/>
                </a:solidFill>
                <a:latin typeface="Calibri" panose="020F0502020204030204" pitchFamily="34" charset="0"/>
              </a:rPr>
              <a:t>(Colleges, </a:t>
            </a:r>
            <a:r>
              <a:rPr lang="en-US" sz="2800" dirty="0" err="1">
                <a:solidFill>
                  <a:srgbClr val="00B0F0"/>
                </a:solidFill>
                <a:latin typeface="Calibri" panose="020F0502020204030204" pitchFamily="34" charset="0"/>
              </a:rPr>
              <a:t>WorkForce</a:t>
            </a:r>
            <a:r>
              <a:rPr lang="en-US" sz="2800" dirty="0">
                <a:solidFill>
                  <a:srgbClr val="00B0F0"/>
                </a:solidFill>
                <a:latin typeface="Calibri" panose="020F0502020204030204" pitchFamily="34" charset="0"/>
              </a:rPr>
              <a:t> Boards, ETC.)</a:t>
            </a:r>
            <a:endParaRPr lang="en-US" sz="240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Staffing events are an excellent way to get directly in front of a representative of a company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Great way to practice the one-minute interview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Multiple Employers can be at the same location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Colleges and the local employment office are a great source for these employer events (CareerSource Pinellas, USF, and St Petersburg College …)</a:t>
            </a:r>
          </a:p>
          <a:p>
            <a:endParaRPr lang="en-US" sz="40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9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55511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JOB HUNTING SOURCES</a:t>
            </a:r>
            <a:endParaRPr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E43D3D-8947-4344-BF77-0BF4898E08EA}"/>
              </a:ext>
            </a:extLst>
          </p:cNvPr>
          <p:cNvSpPr txBox="1">
            <a:spLocks/>
          </p:cNvSpPr>
          <p:nvPr/>
        </p:nvSpPr>
        <p:spPr>
          <a:xfrm>
            <a:off x="304801" y="1676400"/>
            <a:ext cx="9525000" cy="4953000"/>
          </a:xfrm>
          <a:prstGeom prst="rect">
            <a:avLst/>
          </a:prstGeom>
        </p:spPr>
        <p:txBody>
          <a:bodyPr wrap="square" lIns="0" tIns="0" rIns="0" bIns="0" numCol="1"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5. Networking</a:t>
            </a:r>
          </a:p>
          <a:p>
            <a:pPr marL="0" indent="0">
              <a:buNone/>
            </a:pPr>
            <a:r>
              <a:rPr lang="en-US" sz="3200" i="1" dirty="0">
                <a:solidFill>
                  <a:srgbClr val="00B0F0"/>
                </a:solidFill>
                <a:latin typeface="Calibri" panose="020F0502020204030204" pitchFamily="34" charset="0"/>
              </a:rPr>
              <a:t>Networking is the number one way to get a job!</a:t>
            </a:r>
            <a:endParaRPr lang="en-US" sz="3200" b="1" i="1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Roboto"/>
              </a:rPr>
              <a:t>T</a:t>
            </a:r>
            <a:r>
              <a:rPr lang="en-US" sz="3200" b="0" i="0" dirty="0">
                <a:solidFill>
                  <a:schemeClr val="bg1">
                    <a:lumMod val="50000"/>
                  </a:schemeClr>
                </a:solidFill>
                <a:effectLst/>
                <a:latin typeface="Roboto"/>
              </a:rPr>
              <a:t>he action or process of interacting with others to exchange information and develop professional or social contacts.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Roboto"/>
              </a:rPr>
              <a:t>I help you and you feel obligated in return to assist me.</a:t>
            </a:r>
          </a:p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Roboto"/>
              </a:rPr>
              <a:t>Provide example….</a:t>
            </a:r>
            <a:endParaRPr lang="en-US" sz="32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77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1844</Words>
  <Application>Microsoft Office PowerPoint</Application>
  <PresentationFormat>Custom</PresentationFormat>
  <Paragraphs>227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Roboto</vt:lpstr>
      <vt:lpstr>Wingdings</vt:lpstr>
      <vt:lpstr>Office Theme</vt:lpstr>
      <vt:lpstr>JOB HUNTING</vt:lpstr>
      <vt:lpstr>JOB HUNTING</vt:lpstr>
      <vt:lpstr>JOB HUNTING</vt:lpstr>
      <vt:lpstr>JOB HUNTING SOURCES</vt:lpstr>
      <vt:lpstr>JOB HUNTING SOURCES</vt:lpstr>
      <vt:lpstr>JOB HUNTING SOURCES</vt:lpstr>
      <vt:lpstr>JOB HUNTING SOURCES</vt:lpstr>
      <vt:lpstr>JOB HUNTING SOURCES</vt:lpstr>
      <vt:lpstr>JOB HUNTING SOURCES</vt:lpstr>
      <vt:lpstr>JOB HUNTING SOURCES</vt:lpstr>
      <vt:lpstr>JOB HUNTING SOURCES</vt:lpstr>
      <vt:lpstr>JOB HUNTING SOURCES</vt:lpstr>
      <vt:lpstr>JOB HUNTING SOURCES</vt:lpstr>
      <vt:lpstr>JOB HUNTING SOURCES</vt:lpstr>
      <vt:lpstr>JOB HUNTING SOURCES</vt:lpstr>
      <vt:lpstr>JOB HUNTING SOURCES</vt:lpstr>
      <vt:lpstr>JOB HUNTING SOURCES</vt:lpstr>
      <vt:lpstr>JOB HUNTING SOURCES</vt:lpstr>
      <vt:lpstr>JOB HUNTING SOURCES</vt:lpstr>
      <vt:lpstr>JOB HUNTING SOURCES</vt:lpstr>
      <vt:lpstr>JOB HUNTING SOURCES</vt:lpstr>
      <vt:lpstr>JOB HUNTING SOURCES</vt:lpstr>
      <vt:lpstr>JOB HUNTING SOURCES</vt:lpstr>
      <vt:lpstr>JOB HUNTING SOURCES</vt:lpstr>
      <vt:lpstr>JOB HUNTING 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2021-2-18_CSF_Pinellas_PowerPoint</dc:title>
  <dc:creator>Kim Bryant</dc:creator>
  <cp:lastModifiedBy>Daniel Wright</cp:lastModifiedBy>
  <cp:revision>30</cp:revision>
  <dcterms:created xsi:type="dcterms:W3CDTF">2021-03-18T13:55:48Z</dcterms:created>
  <dcterms:modified xsi:type="dcterms:W3CDTF">2021-04-05T17:40:05Z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2021-03-02T00:00:00Z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2021-03-18T00:00:00Z</vt:filetime>
  </property>
</Properties>
</file>