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294" r:id="rId2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228600"/>
            <a:ext cx="9753600" cy="1253490"/>
          </a:xfrm>
          <a:custGeom>
            <a:avLst/>
            <a:gdLst/>
            <a:ahLst/>
            <a:cxnLst/>
            <a:rect l="l" t="t" r="r" b="b"/>
            <a:pathLst>
              <a:path w="9753600" h="1253490">
                <a:moveTo>
                  <a:pt x="9753600" y="0"/>
                </a:moveTo>
                <a:lnTo>
                  <a:pt x="0" y="0"/>
                </a:lnTo>
                <a:lnTo>
                  <a:pt x="0" y="1253067"/>
                </a:lnTo>
                <a:lnTo>
                  <a:pt x="9753600" y="1253067"/>
                </a:lnTo>
                <a:lnTo>
                  <a:pt x="97536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7312794"/>
            <a:ext cx="9753600" cy="23100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400" y="7312794"/>
            <a:ext cx="9753600" cy="0"/>
          </a:xfrm>
          <a:custGeom>
            <a:avLst/>
            <a:gdLst/>
            <a:ahLst/>
            <a:cxnLst/>
            <a:rect l="l" t="t" r="r" b="b"/>
            <a:pathLst>
              <a:path w="9753600">
                <a:moveTo>
                  <a:pt x="0" y="0"/>
                </a:moveTo>
                <a:lnTo>
                  <a:pt x="9753599" y="1"/>
                </a:lnTo>
              </a:path>
            </a:pathLst>
          </a:custGeom>
          <a:ln w="27093">
            <a:solidFill>
              <a:srgbClr val="002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4080" y="6798292"/>
            <a:ext cx="1009221" cy="379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705" y="5482335"/>
            <a:ext cx="7448989" cy="1330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ndolsak@careersourcepinellas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9753600" cy="1253490"/>
          </a:xfrm>
          <a:custGeom>
            <a:avLst/>
            <a:gdLst/>
            <a:ahLst/>
            <a:cxnLst/>
            <a:rect l="l" t="t" r="r" b="b"/>
            <a:pathLst>
              <a:path w="9753600" h="1253490">
                <a:moveTo>
                  <a:pt x="9753600" y="0"/>
                </a:moveTo>
                <a:lnTo>
                  <a:pt x="0" y="0"/>
                </a:lnTo>
                <a:lnTo>
                  <a:pt x="0" y="1253067"/>
                </a:lnTo>
                <a:lnTo>
                  <a:pt x="9753600" y="1253067"/>
                </a:lnTo>
                <a:lnTo>
                  <a:pt x="97536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7299247"/>
            <a:ext cx="9753600" cy="245110"/>
            <a:chOff x="152400" y="7299247"/>
            <a:chExt cx="9753600" cy="245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7312794"/>
              <a:ext cx="9753600" cy="231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00" y="7312794"/>
              <a:ext cx="9753600" cy="0"/>
            </a:xfrm>
            <a:custGeom>
              <a:avLst/>
              <a:gdLst/>
              <a:ahLst/>
              <a:cxnLst/>
              <a:rect l="l" t="t" r="r" b="b"/>
              <a:pathLst>
                <a:path w="9753600">
                  <a:moveTo>
                    <a:pt x="0" y="0"/>
                  </a:moveTo>
                  <a:lnTo>
                    <a:pt x="9753599" y="1"/>
                  </a:lnTo>
                </a:path>
              </a:pathLst>
            </a:custGeom>
            <a:ln w="27093">
              <a:solidFill>
                <a:srgbClr val="002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2400" y="228600"/>
            <a:ext cx="9753600" cy="7475399"/>
            <a:chOff x="152400" y="228600"/>
            <a:chExt cx="9753600" cy="731519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080" y="6798292"/>
              <a:ext cx="1009221" cy="379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228600"/>
              <a:ext cx="9753600" cy="73151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23317" y="5809160"/>
            <a:ext cx="7448989" cy="81817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768475" marR="5080" indent="-1754505" algn="ctr">
              <a:lnSpc>
                <a:spcPts val="5110"/>
              </a:lnSpc>
              <a:spcBef>
                <a:spcPts val="250"/>
              </a:spcBef>
            </a:pP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O*net Online</a:t>
            </a:r>
            <a:endParaRPr lang="en-US" sz="3200" spc="-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28198" y="488950"/>
            <a:ext cx="4112683" cy="6431967"/>
            <a:chOff x="2858359" y="624156"/>
            <a:chExt cx="4112683" cy="6431967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8359" y="624156"/>
              <a:ext cx="4112683" cy="164411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71659" y="7048503"/>
              <a:ext cx="2915285" cy="7620"/>
            </a:xfrm>
            <a:custGeom>
              <a:avLst/>
              <a:gdLst/>
              <a:ahLst/>
              <a:cxnLst/>
              <a:rect l="l" t="t" r="r" b="b"/>
              <a:pathLst>
                <a:path w="2915285" h="7620">
                  <a:moveTo>
                    <a:pt x="0" y="0"/>
                  </a:moveTo>
                  <a:lnTo>
                    <a:pt x="2915080" y="7338"/>
                  </a:lnTo>
                </a:path>
              </a:pathLst>
            </a:custGeom>
            <a:ln w="270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1875" y="5580184"/>
              <a:ext cx="2915285" cy="7620"/>
            </a:xfrm>
            <a:custGeom>
              <a:avLst/>
              <a:gdLst/>
              <a:ahLst/>
              <a:cxnLst/>
              <a:rect l="l" t="t" r="r" b="b"/>
              <a:pathLst>
                <a:path w="2915285" h="7620">
                  <a:moveTo>
                    <a:pt x="0" y="0"/>
                  </a:moveTo>
                  <a:lnTo>
                    <a:pt x="2915080" y="7338"/>
                  </a:lnTo>
                </a:path>
              </a:pathLst>
            </a:custGeom>
            <a:ln w="270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5" name="Picture 14" descr="A city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165270E4-2276-4040-ACED-275906FE07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4" t="27013" r="-53126" b="32082"/>
          <a:stretch/>
        </p:blipFill>
        <p:spPr>
          <a:xfrm>
            <a:off x="-4419600" y="2569222"/>
            <a:ext cx="19507200" cy="2764778"/>
          </a:xfrm>
          <a:prstGeom prst="rect">
            <a:avLst/>
          </a:prstGeom>
        </p:spPr>
      </p:pic>
      <p:pic>
        <p:nvPicPr>
          <p:cNvPr id="17" name="Picture 16" descr="Armed Forces Medallions - Us Military Services Logos Transparent PNG -  800x201 - Free Download on NicePNG">
            <a:extLst>
              <a:ext uri="{FF2B5EF4-FFF2-40B4-BE49-F238E27FC236}">
                <a16:creationId xmlns:a16="http://schemas.microsoft.com/office/drawing/2014/main" id="{901F0EC1-398B-4452-8CEA-8F7D50FA625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14502" r="990" b="12582"/>
          <a:stretch/>
        </p:blipFill>
        <p:spPr bwMode="auto">
          <a:xfrm>
            <a:off x="3346239" y="6547423"/>
            <a:ext cx="3276600" cy="696384"/>
          </a:xfrm>
          <a:prstGeom prst="rect">
            <a:avLst/>
          </a:prstGeom>
          <a:noFill/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0CF84BBA-F193-4E8B-97CA-306015A72B04}"/>
              </a:ext>
            </a:extLst>
          </p:cNvPr>
          <p:cNvSpPr txBox="1">
            <a:spLocks/>
          </p:cNvSpPr>
          <p:nvPr/>
        </p:nvSpPr>
        <p:spPr>
          <a:xfrm>
            <a:off x="1870155" y="7123576"/>
            <a:ext cx="6228768" cy="6359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Veteran’s Employment Series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88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Interest and Skills Assessments</a:t>
            </a:r>
            <a:endParaRPr lang="en-US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64E9F-AF1A-46BA-9C98-BD5921C1966E}"/>
              </a:ext>
            </a:extLst>
          </p:cNvPr>
          <p:cNvSpPr txBox="1"/>
          <p:nvPr/>
        </p:nvSpPr>
        <p:spPr>
          <a:xfrm>
            <a:off x="152400" y="1524000"/>
            <a:ext cx="97536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On the My Next Move For Veterans Page Look for this link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429FB-7D18-4538-832E-7EC8AAE856EA}"/>
              </a:ext>
            </a:extLst>
          </p:cNvPr>
          <p:cNvPicPr/>
          <p:nvPr/>
        </p:nvPicPr>
        <p:blipFill rotWithShape="1">
          <a:blip r:embed="rId2"/>
          <a:srcRect l="25770" t="22564" r="769" b="45755"/>
          <a:stretch/>
        </p:blipFill>
        <p:spPr bwMode="auto">
          <a:xfrm>
            <a:off x="0" y="3368361"/>
            <a:ext cx="9753601" cy="3113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Down Arrow 6">
            <a:extLst>
              <a:ext uri="{FF2B5EF4-FFF2-40B4-BE49-F238E27FC236}">
                <a16:creationId xmlns:a16="http://schemas.microsoft.com/office/drawing/2014/main" id="{11B22443-D47E-4ED3-9A69-ECEF0FA6C487}"/>
              </a:ext>
            </a:extLst>
          </p:cNvPr>
          <p:cNvSpPr/>
          <p:nvPr/>
        </p:nvSpPr>
        <p:spPr>
          <a:xfrm>
            <a:off x="6934200" y="2645215"/>
            <a:ext cx="762000" cy="13234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3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88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Interest and Skills Assessments</a:t>
            </a:r>
            <a:endParaRPr lang="en-US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66EF5-FE37-4628-9B47-AF5889A418AD}"/>
              </a:ext>
            </a:extLst>
          </p:cNvPr>
          <p:cNvSpPr txBox="1"/>
          <p:nvPr/>
        </p:nvSpPr>
        <p:spPr>
          <a:xfrm>
            <a:off x="152400" y="1600200"/>
            <a:ext cx="97536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When the Interest Profiler prompts, click the </a:t>
            </a:r>
            <a:r>
              <a:rPr lang="en-US" sz="4000" b="1" dirty="0">
                <a:solidFill>
                  <a:srgbClr val="FFFF00"/>
                </a:solidFill>
                <a:highlight>
                  <a:srgbClr val="000080"/>
                </a:highlight>
              </a:rPr>
              <a:t>next</a:t>
            </a:r>
            <a:r>
              <a:rPr lang="en-US" sz="4000" dirty="0"/>
              <a:t> button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A85DA2-304E-4640-9352-A1596FC2EE77}"/>
              </a:ext>
            </a:extLst>
          </p:cNvPr>
          <p:cNvPicPr/>
          <p:nvPr/>
        </p:nvPicPr>
        <p:blipFill rotWithShape="1">
          <a:blip r:embed="rId2"/>
          <a:srcRect l="20386" t="17789" r="22712" b="26609"/>
          <a:stretch/>
        </p:blipFill>
        <p:spPr bwMode="auto">
          <a:xfrm>
            <a:off x="1524000" y="3039815"/>
            <a:ext cx="7868137" cy="4275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6D6605F6-CA78-4AFE-9CDE-E9D68B35A6DA}"/>
              </a:ext>
            </a:extLst>
          </p:cNvPr>
          <p:cNvSpPr/>
          <p:nvPr/>
        </p:nvSpPr>
        <p:spPr>
          <a:xfrm rot="18196047">
            <a:off x="8527319" y="6175922"/>
            <a:ext cx="1265478" cy="301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5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88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Interest and Skills Assessments</a:t>
            </a:r>
            <a:endParaRPr lang="en-US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BAFB7-1D32-43C4-B36E-FFA85891555B}"/>
              </a:ext>
            </a:extLst>
          </p:cNvPr>
          <p:cNvPicPr/>
          <p:nvPr/>
        </p:nvPicPr>
        <p:blipFill rotWithShape="1">
          <a:blip r:embed="rId2"/>
          <a:srcRect l="24421" t="6030" r="22453" b="38148"/>
          <a:stretch/>
        </p:blipFill>
        <p:spPr bwMode="auto">
          <a:xfrm>
            <a:off x="1120000" y="1905000"/>
            <a:ext cx="7625730" cy="4957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6D6605F6-CA78-4AFE-9CDE-E9D68B35A6DA}"/>
              </a:ext>
            </a:extLst>
          </p:cNvPr>
          <p:cNvSpPr/>
          <p:nvPr/>
        </p:nvSpPr>
        <p:spPr>
          <a:xfrm rot="18196047">
            <a:off x="7832403" y="5716500"/>
            <a:ext cx="1265478" cy="301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63448-9930-4D04-8AE4-BD5310FC9025}"/>
              </a:ext>
            </a:extLst>
          </p:cNvPr>
          <p:cNvSpPr txBox="1"/>
          <p:nvPr/>
        </p:nvSpPr>
        <p:spPr>
          <a:xfrm>
            <a:off x="3248567" y="1524000"/>
            <a:ext cx="356126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it works…</a:t>
            </a:r>
          </a:p>
        </p:txBody>
      </p:sp>
    </p:spTree>
    <p:extLst>
      <p:ext uri="{BB962C8B-B14F-4D97-AF65-F5344CB8AC3E}">
        <p14:creationId xmlns:p14="http://schemas.microsoft.com/office/powerpoint/2010/main" val="213621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88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Interest and Skills Assessments</a:t>
            </a:r>
            <a:endParaRPr lang="en-US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4938C-5392-4CBD-922C-CB30E7D6AE6C}"/>
              </a:ext>
            </a:extLst>
          </p:cNvPr>
          <p:cNvSpPr txBox="1"/>
          <p:nvPr/>
        </p:nvSpPr>
        <p:spPr>
          <a:xfrm>
            <a:off x="152400" y="1524000"/>
            <a:ext cx="97536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Once you complete, you can view the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FF536-6781-4CCA-86B3-BA66943528EC}"/>
              </a:ext>
            </a:extLst>
          </p:cNvPr>
          <p:cNvPicPr/>
          <p:nvPr/>
        </p:nvPicPr>
        <p:blipFill rotWithShape="1">
          <a:blip r:embed="rId2"/>
          <a:srcRect l="25349" t="14977" r="25115" b="34647"/>
          <a:stretch/>
        </p:blipFill>
        <p:spPr bwMode="auto">
          <a:xfrm>
            <a:off x="1676400" y="2297113"/>
            <a:ext cx="7811077" cy="5018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891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337EC3-B402-4C47-BEFD-A72A6ACE8F11}"/>
              </a:ext>
            </a:extLst>
          </p:cNvPr>
          <p:cNvPicPr/>
          <p:nvPr/>
        </p:nvPicPr>
        <p:blipFill rotWithShape="1">
          <a:blip r:embed="rId2"/>
          <a:srcRect l="24652" t="15560" r="24537" b="36280"/>
          <a:stretch/>
        </p:blipFill>
        <p:spPr bwMode="auto">
          <a:xfrm>
            <a:off x="1631516" y="2219542"/>
            <a:ext cx="8426884" cy="4867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88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Interest and Skills Assessments</a:t>
            </a:r>
            <a:endParaRPr lang="en-US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E9864-F442-47EF-9353-FDC923C7E963}"/>
              </a:ext>
            </a:extLst>
          </p:cNvPr>
          <p:cNvSpPr txBox="1"/>
          <p:nvPr/>
        </p:nvSpPr>
        <p:spPr>
          <a:xfrm>
            <a:off x="1447800" y="1600200"/>
            <a:ext cx="735308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It will recommend some careers</a:t>
            </a:r>
          </a:p>
        </p:txBody>
      </p:sp>
    </p:spTree>
    <p:extLst>
      <p:ext uri="{BB962C8B-B14F-4D97-AF65-F5344CB8AC3E}">
        <p14:creationId xmlns:p14="http://schemas.microsoft.com/office/powerpoint/2010/main" val="1447823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88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Interest and Skills Assessments</a:t>
            </a:r>
            <a:endParaRPr lang="en-US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02F19-13DC-4CC1-8D95-5CC803EC3DA8}"/>
              </a:ext>
            </a:extLst>
          </p:cNvPr>
          <p:cNvSpPr txBox="1"/>
          <p:nvPr/>
        </p:nvSpPr>
        <p:spPr>
          <a:xfrm>
            <a:off x="278004" y="1993374"/>
            <a:ext cx="9627996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You will then be asked a series of questions about your skills and interests.</a:t>
            </a:r>
          </a:p>
          <a:p>
            <a:pPr algn="ctr"/>
            <a:r>
              <a:rPr lang="en-US" sz="4000" dirty="0"/>
              <a:t>When you complete the questions, you will get recommendations on careers and your work interests and traits, print this out to use for exploring careers on the Onet online site. </a:t>
            </a:r>
          </a:p>
        </p:txBody>
      </p:sp>
    </p:spTree>
    <p:extLst>
      <p:ext uri="{BB962C8B-B14F-4D97-AF65-F5344CB8AC3E}">
        <p14:creationId xmlns:p14="http://schemas.microsoft.com/office/powerpoint/2010/main" val="103484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E52CB2-FF06-4CE6-B1F8-0D3043BA3940}"/>
              </a:ext>
            </a:extLst>
          </p:cNvPr>
          <p:cNvPicPr/>
          <p:nvPr/>
        </p:nvPicPr>
        <p:blipFill rotWithShape="1">
          <a:blip r:embed="rId2"/>
          <a:srcRect l="17031" t="7549" r="18411" b="-1"/>
          <a:stretch/>
        </p:blipFill>
        <p:spPr>
          <a:xfrm>
            <a:off x="152400" y="1219200"/>
            <a:ext cx="8436635" cy="559276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Career Exploration Data</a:t>
            </a:r>
            <a:endParaRPr lang="en-US" sz="36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FFDF8-9EF6-49BA-A87C-1504D282D839}"/>
              </a:ext>
            </a:extLst>
          </p:cNvPr>
          <p:cNvSpPr txBox="1"/>
          <p:nvPr/>
        </p:nvSpPr>
        <p:spPr>
          <a:xfrm>
            <a:off x="8569175" y="1371600"/>
            <a:ext cx="1413026" cy="317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On the main Onet page, type a career in the Occupation Quick Search Box</a:t>
            </a:r>
          </a:p>
          <a:p>
            <a:r>
              <a:rPr lang="en-US" sz="2000" dirty="0"/>
              <a:t>Then hit enter</a:t>
            </a:r>
          </a:p>
        </p:txBody>
      </p:sp>
      <p:sp>
        <p:nvSpPr>
          <p:cNvPr id="6" name="Left Arrow 7">
            <a:extLst>
              <a:ext uri="{FF2B5EF4-FFF2-40B4-BE49-F238E27FC236}">
                <a16:creationId xmlns:a16="http://schemas.microsoft.com/office/drawing/2014/main" id="{D421DA08-9296-4E6E-BECA-BC01451F66F4}"/>
              </a:ext>
            </a:extLst>
          </p:cNvPr>
          <p:cNvSpPr/>
          <p:nvPr/>
        </p:nvSpPr>
        <p:spPr>
          <a:xfrm>
            <a:off x="8083505" y="1394605"/>
            <a:ext cx="457200" cy="2587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7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63D90A-405B-4D43-B7A2-D1A8A0E9F1AA}"/>
              </a:ext>
            </a:extLst>
          </p:cNvPr>
          <p:cNvPicPr/>
          <p:nvPr/>
        </p:nvPicPr>
        <p:blipFill rotWithShape="1">
          <a:blip r:embed="rId2"/>
          <a:srcRect l="20024" t="7975" r="20949" b="35619"/>
          <a:stretch/>
        </p:blipFill>
        <p:spPr bwMode="auto">
          <a:xfrm>
            <a:off x="174874" y="1127285"/>
            <a:ext cx="9748007" cy="5517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Career Exploration Data</a:t>
            </a:r>
            <a:endParaRPr lang="en-US" sz="36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Left Arrow 7">
            <a:extLst>
              <a:ext uri="{FF2B5EF4-FFF2-40B4-BE49-F238E27FC236}">
                <a16:creationId xmlns:a16="http://schemas.microsoft.com/office/drawing/2014/main" id="{D421DA08-9296-4E6E-BECA-BC01451F66F4}"/>
              </a:ext>
            </a:extLst>
          </p:cNvPr>
          <p:cNvSpPr/>
          <p:nvPr/>
        </p:nvSpPr>
        <p:spPr>
          <a:xfrm>
            <a:off x="5562600" y="3429000"/>
            <a:ext cx="1066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E5A7-18C0-4AEC-99A9-10F3758AD8AB}"/>
              </a:ext>
            </a:extLst>
          </p:cNvPr>
          <p:cNvSpPr txBox="1"/>
          <p:nvPr/>
        </p:nvSpPr>
        <p:spPr>
          <a:xfrm>
            <a:off x="6769276" y="2651568"/>
            <a:ext cx="2374724" cy="19966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 input Security Guard and hit enter, this is the result – click on the job title.</a:t>
            </a:r>
          </a:p>
        </p:txBody>
      </p:sp>
    </p:spTree>
    <p:extLst>
      <p:ext uri="{BB962C8B-B14F-4D97-AF65-F5344CB8AC3E}">
        <p14:creationId xmlns:p14="http://schemas.microsoft.com/office/powerpoint/2010/main" val="153021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Career Exploration Data</a:t>
            </a:r>
            <a:endParaRPr lang="en-US" sz="36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AF31AA-870E-442E-9B5C-42E8EC972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88" t="20353" r="23052" b="24345"/>
          <a:stretch/>
        </p:blipFill>
        <p:spPr>
          <a:xfrm>
            <a:off x="247022" y="1089681"/>
            <a:ext cx="9053500" cy="5427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BD2C6B-775C-4D06-A4A0-4B1E0EC8F371}"/>
              </a:ext>
            </a:extLst>
          </p:cNvPr>
          <p:cNvSpPr txBox="1"/>
          <p:nvPr/>
        </p:nvSpPr>
        <p:spPr>
          <a:xfrm>
            <a:off x="7924800" y="2536109"/>
            <a:ext cx="195984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Job Tasks / Skills</a:t>
            </a:r>
          </a:p>
          <a:p>
            <a:r>
              <a:rPr lang="en-US" sz="2400" dirty="0"/>
              <a:t>1. Do these skills align with your skills?</a:t>
            </a:r>
          </a:p>
          <a:p>
            <a:r>
              <a:rPr lang="en-US" sz="2400" dirty="0"/>
              <a:t>2. Is this something you can do and want to do?</a:t>
            </a:r>
          </a:p>
        </p:txBody>
      </p:sp>
      <p:sp>
        <p:nvSpPr>
          <p:cNvPr id="11" name="Left Arrow 7">
            <a:extLst>
              <a:ext uri="{FF2B5EF4-FFF2-40B4-BE49-F238E27FC236}">
                <a16:creationId xmlns:a16="http://schemas.microsoft.com/office/drawing/2014/main" id="{FC71BAD9-AFC0-4BAE-BD09-8D707DF68632}"/>
              </a:ext>
            </a:extLst>
          </p:cNvPr>
          <p:cNvSpPr/>
          <p:nvPr/>
        </p:nvSpPr>
        <p:spPr>
          <a:xfrm>
            <a:off x="6975648" y="4724400"/>
            <a:ext cx="876591" cy="34163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06059A-0246-4DAE-B906-44F7B8B5D4F6}"/>
              </a:ext>
            </a:extLst>
          </p:cNvPr>
          <p:cNvSpPr txBox="1"/>
          <p:nvPr/>
        </p:nvSpPr>
        <p:spPr>
          <a:xfrm>
            <a:off x="4041373" y="1075831"/>
            <a:ext cx="213082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Occupational Code</a:t>
            </a:r>
          </a:p>
          <a:p>
            <a:r>
              <a:rPr lang="en-US" dirty="0"/>
              <a:t>For Security Guard</a:t>
            </a:r>
          </a:p>
        </p:txBody>
      </p:sp>
      <p:sp>
        <p:nvSpPr>
          <p:cNvPr id="13" name="Left Arrow 7">
            <a:extLst>
              <a:ext uri="{FF2B5EF4-FFF2-40B4-BE49-F238E27FC236}">
                <a16:creationId xmlns:a16="http://schemas.microsoft.com/office/drawing/2014/main" id="{FFFA0345-3BF1-4318-A647-828BEE0CD394}"/>
              </a:ext>
            </a:extLst>
          </p:cNvPr>
          <p:cNvSpPr/>
          <p:nvPr/>
        </p:nvSpPr>
        <p:spPr>
          <a:xfrm>
            <a:off x="2667000" y="1266735"/>
            <a:ext cx="1374373" cy="34163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6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Career Exploration Data</a:t>
            </a:r>
            <a:endParaRPr lang="en-US" sz="36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FFACBC-A298-47CB-8D91-4B434FE8F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3" t="41901" r="56631" b="42474"/>
          <a:stretch/>
        </p:blipFill>
        <p:spPr>
          <a:xfrm>
            <a:off x="3733800" y="1981200"/>
            <a:ext cx="5779624" cy="25362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C8C48E-434D-4D31-84B8-7996F1C2FD52}"/>
              </a:ext>
            </a:extLst>
          </p:cNvPr>
          <p:cNvSpPr txBox="1"/>
          <p:nvPr/>
        </p:nvSpPr>
        <p:spPr>
          <a:xfrm>
            <a:off x="286378" y="2209800"/>
            <a:ext cx="3241963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Scroll to the education section to see what education level is predominant for this career field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E4D0777-EA89-4FFC-8520-1068A642BC3A}"/>
              </a:ext>
            </a:extLst>
          </p:cNvPr>
          <p:cNvSpPr/>
          <p:nvPr/>
        </p:nvSpPr>
        <p:spPr>
          <a:xfrm>
            <a:off x="3308434" y="3124200"/>
            <a:ext cx="958766" cy="332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Onet Online</a:t>
            </a:r>
            <a:endParaRPr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33BB-1E83-4553-B7D3-75C209799EB5}"/>
              </a:ext>
            </a:extLst>
          </p:cNvPr>
          <p:cNvSpPr txBox="1">
            <a:spLocks/>
          </p:cNvSpPr>
          <p:nvPr/>
        </p:nvSpPr>
        <p:spPr>
          <a:xfrm>
            <a:off x="628650" y="1981200"/>
            <a:ext cx="8515350" cy="4343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Onet Online is the online version of the dictionary of occupational titles.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It is supported and maintained by the Bureau of Labor Statistics.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72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Onetonline.org</a:t>
            </a:r>
          </a:p>
          <a:p>
            <a:pPr marL="0" indent="0">
              <a:buNone/>
            </a:pPr>
            <a:endParaRPr lang="en-US" sz="3200" dirty="0"/>
          </a:p>
          <a:p>
            <a:endParaRPr lang="en-US" altLang="en-US" sz="3200" b="1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Career Exploration Data</a:t>
            </a:r>
            <a:endParaRPr lang="en-US" sz="36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CC6DF-5ADB-41A8-BB45-A94A602188EC}"/>
              </a:ext>
            </a:extLst>
          </p:cNvPr>
          <p:cNvSpPr txBox="1"/>
          <p:nvPr/>
        </p:nvSpPr>
        <p:spPr>
          <a:xfrm>
            <a:off x="382716" y="1600200"/>
            <a:ext cx="942866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ONET will usually recommend some related occupations as alternatives to original choice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BEF37-C150-4488-969E-C4BF0B996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6" t="69588" r="41569" b="12772"/>
          <a:stretch/>
        </p:blipFill>
        <p:spPr>
          <a:xfrm>
            <a:off x="382716" y="3124200"/>
            <a:ext cx="9428662" cy="27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2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Resume (job description) Data</a:t>
            </a:r>
            <a:endParaRPr lang="en-US" sz="32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4432F11-602B-4CED-9A17-4C6E08A9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5" t="7096" r="24674" b="25694"/>
          <a:stretch/>
        </p:blipFill>
        <p:spPr>
          <a:xfrm>
            <a:off x="2537691" y="1600200"/>
            <a:ext cx="7520709" cy="5402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3DB2B9-78FB-4470-A317-28FB5DA1B07C}"/>
              </a:ext>
            </a:extLst>
          </p:cNvPr>
          <p:cNvSpPr txBox="1"/>
          <p:nvPr/>
        </p:nvSpPr>
        <p:spPr>
          <a:xfrm>
            <a:off x="304800" y="1981200"/>
            <a:ext cx="2009608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If you unfold the task section, you  can see a list that is exactly what should be in the summary of qualifications on a resume for Security Guard.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925D1A8-B55B-4D77-BE6C-15D4070199D2}"/>
              </a:ext>
            </a:extLst>
          </p:cNvPr>
          <p:cNvSpPr/>
          <p:nvPr/>
        </p:nvSpPr>
        <p:spPr>
          <a:xfrm>
            <a:off x="1896604" y="4196480"/>
            <a:ext cx="645274" cy="209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3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5. Salary Ranges for a Specific Title</a:t>
            </a:r>
            <a:endParaRPr lang="en-US" sz="28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C7671-983B-4C67-A17B-10254CA3C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25" t="47542" r="43031" b="10707"/>
          <a:stretch/>
        </p:blipFill>
        <p:spPr>
          <a:xfrm>
            <a:off x="286378" y="1200009"/>
            <a:ext cx="8102600" cy="5581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F9173-0EC8-433C-B39F-B14D9EC5890C}"/>
              </a:ext>
            </a:extLst>
          </p:cNvPr>
          <p:cNvSpPr txBox="1"/>
          <p:nvPr/>
        </p:nvSpPr>
        <p:spPr>
          <a:xfrm>
            <a:off x="8013445" y="1676400"/>
            <a:ext cx="179793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Salary Range National</a:t>
            </a:r>
          </a:p>
        </p:txBody>
      </p:sp>
      <p:sp>
        <p:nvSpPr>
          <p:cNvPr id="10" name="Left Arrow 7">
            <a:extLst>
              <a:ext uri="{FF2B5EF4-FFF2-40B4-BE49-F238E27FC236}">
                <a16:creationId xmlns:a16="http://schemas.microsoft.com/office/drawing/2014/main" id="{D5BD7FF7-56DD-4AE0-A5A2-858C577AA141}"/>
              </a:ext>
            </a:extLst>
          </p:cNvPr>
          <p:cNvSpPr/>
          <p:nvPr/>
        </p:nvSpPr>
        <p:spPr>
          <a:xfrm>
            <a:off x="7086600" y="1676400"/>
            <a:ext cx="876591" cy="34163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97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5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6. Projected Growth for a Specific Job</a:t>
            </a:r>
            <a:endParaRPr lang="en-US" sz="2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C7671-983B-4C67-A17B-10254CA3C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25" t="47542" r="43031" b="10707"/>
          <a:stretch/>
        </p:blipFill>
        <p:spPr>
          <a:xfrm>
            <a:off x="286378" y="1200009"/>
            <a:ext cx="8102600" cy="5581791"/>
          </a:xfrm>
          <a:prstGeom prst="rect">
            <a:avLst/>
          </a:prstGeom>
        </p:spPr>
      </p:pic>
      <p:sp>
        <p:nvSpPr>
          <p:cNvPr id="10" name="Left Arrow 7">
            <a:extLst>
              <a:ext uri="{FF2B5EF4-FFF2-40B4-BE49-F238E27FC236}">
                <a16:creationId xmlns:a16="http://schemas.microsoft.com/office/drawing/2014/main" id="{D5BD7FF7-56DD-4AE0-A5A2-858C577AA141}"/>
              </a:ext>
            </a:extLst>
          </p:cNvPr>
          <p:cNvSpPr/>
          <p:nvPr/>
        </p:nvSpPr>
        <p:spPr>
          <a:xfrm>
            <a:off x="6705600" y="3200400"/>
            <a:ext cx="876591" cy="34163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82012-361A-4F8F-AD16-E88A6A541D54}"/>
              </a:ext>
            </a:extLst>
          </p:cNvPr>
          <p:cNvSpPr txBox="1"/>
          <p:nvPr/>
        </p:nvSpPr>
        <p:spPr>
          <a:xfrm>
            <a:off x="7620000" y="3159907"/>
            <a:ext cx="22098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Projected Growth for 10 Years</a:t>
            </a:r>
          </a:p>
        </p:txBody>
      </p:sp>
    </p:spTree>
    <p:extLst>
      <p:ext uri="{BB962C8B-B14F-4D97-AF65-F5344CB8AC3E}">
        <p14:creationId xmlns:p14="http://schemas.microsoft.com/office/powerpoint/2010/main" val="49913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 Find Regional Jobs</a:t>
            </a:r>
            <a:endParaRPr lang="en-US" sz="24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C7671-983B-4C67-A17B-10254CA3C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25" t="47542" r="43031" b="10707"/>
          <a:stretch/>
        </p:blipFill>
        <p:spPr>
          <a:xfrm>
            <a:off x="286378" y="1200009"/>
            <a:ext cx="8102600" cy="5581791"/>
          </a:xfrm>
          <a:prstGeom prst="rect">
            <a:avLst/>
          </a:prstGeom>
        </p:spPr>
      </p:pic>
      <p:sp>
        <p:nvSpPr>
          <p:cNvPr id="10" name="Left Arrow 7">
            <a:extLst>
              <a:ext uri="{FF2B5EF4-FFF2-40B4-BE49-F238E27FC236}">
                <a16:creationId xmlns:a16="http://schemas.microsoft.com/office/drawing/2014/main" id="{D5BD7FF7-56DD-4AE0-A5A2-858C577AA141}"/>
              </a:ext>
            </a:extLst>
          </p:cNvPr>
          <p:cNvSpPr/>
          <p:nvPr/>
        </p:nvSpPr>
        <p:spPr>
          <a:xfrm>
            <a:off x="2971800" y="6096000"/>
            <a:ext cx="876591" cy="34163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82012-361A-4F8F-AD16-E88A6A541D54}"/>
              </a:ext>
            </a:extLst>
          </p:cNvPr>
          <p:cNvSpPr txBox="1"/>
          <p:nvPr/>
        </p:nvSpPr>
        <p:spPr>
          <a:xfrm>
            <a:off x="4114799" y="6005276"/>
            <a:ext cx="241901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Click Find Jobs</a:t>
            </a:r>
          </a:p>
        </p:txBody>
      </p:sp>
    </p:spTree>
    <p:extLst>
      <p:ext uri="{BB962C8B-B14F-4D97-AF65-F5344CB8AC3E}">
        <p14:creationId xmlns:p14="http://schemas.microsoft.com/office/powerpoint/2010/main" val="3576670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B173E8-E6EF-4DAD-91FF-BC1C24E46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21" t="39877" r="39209" b="31499"/>
          <a:stretch/>
        </p:blipFill>
        <p:spPr>
          <a:xfrm>
            <a:off x="838200" y="1828800"/>
            <a:ext cx="5507240" cy="4267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 Find Regional Jobs</a:t>
            </a:r>
            <a:endParaRPr lang="en-US" sz="24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Left Arrow 7">
            <a:extLst>
              <a:ext uri="{FF2B5EF4-FFF2-40B4-BE49-F238E27FC236}">
                <a16:creationId xmlns:a16="http://schemas.microsoft.com/office/drawing/2014/main" id="{D5BD7FF7-56DD-4AE0-A5A2-858C577AA141}"/>
              </a:ext>
            </a:extLst>
          </p:cNvPr>
          <p:cNvSpPr/>
          <p:nvPr/>
        </p:nvSpPr>
        <p:spPr>
          <a:xfrm>
            <a:off x="5521120" y="2971800"/>
            <a:ext cx="1108280" cy="41783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D561D-04FE-49E3-A244-4E744CE9D5EB}"/>
              </a:ext>
            </a:extLst>
          </p:cNvPr>
          <p:cNvSpPr txBox="1"/>
          <p:nvPr/>
        </p:nvSpPr>
        <p:spPr>
          <a:xfrm>
            <a:off x="6775189" y="2450471"/>
            <a:ext cx="271079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Select Your Desired ZIP Code    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7BDE9-2397-40B5-B8F9-00EBE42685E8}"/>
              </a:ext>
            </a:extLst>
          </p:cNvPr>
          <p:cNvSpPr txBox="1"/>
          <p:nvPr/>
        </p:nvSpPr>
        <p:spPr>
          <a:xfrm>
            <a:off x="7162800" y="3546901"/>
            <a:ext cx="217923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Select Your Desired State</a:t>
            </a:r>
          </a:p>
        </p:txBody>
      </p:sp>
      <p:sp>
        <p:nvSpPr>
          <p:cNvPr id="12" name="Left Arrow 7">
            <a:extLst>
              <a:ext uri="{FF2B5EF4-FFF2-40B4-BE49-F238E27FC236}">
                <a16:creationId xmlns:a16="http://schemas.microsoft.com/office/drawing/2014/main" id="{F9DE8D13-BBED-47BA-AF20-3ED8E86DE297}"/>
              </a:ext>
            </a:extLst>
          </p:cNvPr>
          <p:cNvSpPr/>
          <p:nvPr/>
        </p:nvSpPr>
        <p:spPr>
          <a:xfrm>
            <a:off x="5379140" y="3468367"/>
            <a:ext cx="1661828" cy="41783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52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 Find Regional Jobs</a:t>
            </a:r>
            <a:endParaRPr lang="en-US" sz="24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6AA999-3CF5-4161-80FF-57C3D58E5874}"/>
              </a:ext>
            </a:extLst>
          </p:cNvPr>
          <p:cNvSpPr txBox="1"/>
          <p:nvPr/>
        </p:nvSpPr>
        <p:spPr>
          <a:xfrm>
            <a:off x="276330" y="2286000"/>
            <a:ext cx="2314470" cy="266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Once the job screen comes up you can change some of the search criteria to narrow your search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126AFF-E3D2-4AF7-99C4-8340DA435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45" t="13602" r="22126" b="5324"/>
          <a:stretch/>
        </p:blipFill>
        <p:spPr>
          <a:xfrm>
            <a:off x="2743200" y="1110615"/>
            <a:ext cx="7215910" cy="61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28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3622BC-3213-450A-A5F8-9130E9AB9BB6}"/>
              </a:ext>
            </a:extLst>
          </p:cNvPr>
          <p:cNvSpPr txBox="1"/>
          <p:nvPr/>
        </p:nvSpPr>
        <p:spPr>
          <a:xfrm>
            <a:off x="609600" y="533400"/>
            <a:ext cx="922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CareerSource Pinellas Veteran Services Contact: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373E4-2B00-4F8C-8AD3-9380161D712E}"/>
              </a:ext>
            </a:extLst>
          </p:cNvPr>
          <p:cNvSpPr txBox="1"/>
          <p:nvPr/>
        </p:nvSpPr>
        <p:spPr>
          <a:xfrm>
            <a:off x="759902" y="2270373"/>
            <a:ext cx="891959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Natalia Dolsak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FCWP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DEO Veterans' Program Manager/Supervisor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Veterans at Work SHRM Certified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ndolsak@careersourcepinellas.com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Tel:  727-608-2486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5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159132-14B0-47D6-9B0A-133F5DEC1DA3}"/>
              </a:ext>
            </a:extLst>
          </p:cNvPr>
          <p:cNvPicPr/>
          <p:nvPr/>
        </p:nvPicPr>
        <p:blipFill rotWithShape="1">
          <a:blip r:embed="rId2"/>
          <a:srcRect l="17031" t="7549" r="18411" b="-1"/>
          <a:stretch/>
        </p:blipFill>
        <p:spPr>
          <a:xfrm>
            <a:off x="152400" y="381000"/>
            <a:ext cx="9753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5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828800"/>
            <a:ext cx="937260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can OnetOnline.org do for me ?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98850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9372600" cy="1231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Some examples of what ONET can assist you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33BB-1E83-4553-B7D3-75C209799EB5}"/>
              </a:ext>
            </a:extLst>
          </p:cNvPr>
          <p:cNvSpPr txBox="1">
            <a:spLocks/>
          </p:cNvSpPr>
          <p:nvPr/>
        </p:nvSpPr>
        <p:spPr>
          <a:xfrm>
            <a:off x="1296028" y="2209800"/>
            <a:ext cx="8515350" cy="4343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0" indent="-457200">
              <a:buFont typeface="+mj-lt"/>
              <a:buAutoNum type="arabicPeriod"/>
            </a:pPr>
            <a:r>
              <a:rPr lang="en-US" sz="3600" dirty="0"/>
              <a:t>Military Skills Translation (MOS)</a:t>
            </a:r>
          </a:p>
          <a:p>
            <a:pPr marL="1143000" indent="-457200">
              <a:buFont typeface="+mj-lt"/>
              <a:buAutoNum type="arabicPeriod"/>
            </a:pPr>
            <a:r>
              <a:rPr lang="en-US" sz="3600" dirty="0"/>
              <a:t>Interest and Skills Assessments</a:t>
            </a:r>
          </a:p>
          <a:p>
            <a:pPr marL="1143000" indent="-457200">
              <a:buFont typeface="+mj-lt"/>
              <a:buAutoNum type="arabicPeriod"/>
            </a:pPr>
            <a:r>
              <a:rPr lang="en-US" sz="3600" dirty="0"/>
              <a:t>Career Exploration Data</a:t>
            </a:r>
          </a:p>
          <a:p>
            <a:pPr marL="1143000" indent="-457200">
              <a:buFont typeface="+mj-lt"/>
              <a:buAutoNum type="arabicPeriod"/>
            </a:pPr>
            <a:r>
              <a:rPr lang="en-US" sz="3600" dirty="0"/>
              <a:t>Resume (job description) Data</a:t>
            </a:r>
          </a:p>
          <a:p>
            <a:pPr marL="1143000" indent="-457200">
              <a:buFont typeface="+mj-lt"/>
              <a:buAutoNum type="arabicPeriod"/>
            </a:pPr>
            <a:r>
              <a:rPr lang="en-US" sz="3600" dirty="0"/>
              <a:t>Salary Ranges for Specific Titles</a:t>
            </a:r>
          </a:p>
          <a:p>
            <a:pPr marL="1143000" indent="-457200">
              <a:buFont typeface="+mj-lt"/>
              <a:buAutoNum type="arabicPeriod"/>
            </a:pPr>
            <a:r>
              <a:rPr lang="en-US" sz="3600" dirty="0"/>
              <a:t>Projected Job Growth</a:t>
            </a:r>
          </a:p>
          <a:p>
            <a:pPr marL="1143000" indent="-457200">
              <a:buFont typeface="+mj-lt"/>
              <a:buAutoNum type="arabicPeriod"/>
            </a:pPr>
            <a:r>
              <a:rPr lang="en-US" sz="3600" dirty="0"/>
              <a:t>Help Find Regional Jobs</a:t>
            </a:r>
            <a:endParaRPr lang="en-US" sz="3200" dirty="0"/>
          </a:p>
          <a:p>
            <a:endParaRPr lang="en-US" altLang="en-US" sz="32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0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Military Skills Translation (MOS)</a:t>
            </a:r>
            <a:endParaRPr lang="en-US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3AE8B7-ACEC-433F-B586-33975A58A80A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8775583" cy="1464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kern="0" dirty="0">
                <a:solidFill>
                  <a:sysClr val="windowText" lastClr="000000"/>
                </a:solidFill>
              </a:rPr>
              <a:t>On the main page</a:t>
            </a:r>
          </a:p>
          <a:p>
            <a:r>
              <a:rPr lang="en-US" sz="4800" kern="0" dirty="0">
                <a:solidFill>
                  <a:sysClr val="windowText" lastClr="000000"/>
                </a:solidFill>
              </a:rPr>
              <a:t>Select the ATTN: VETERANS icon.</a:t>
            </a:r>
          </a:p>
          <a:p>
            <a:endParaRPr lang="en-US" sz="4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1DEC0-D363-413B-8029-8A9AF063A535}"/>
              </a:ext>
            </a:extLst>
          </p:cNvPr>
          <p:cNvPicPr/>
          <p:nvPr/>
        </p:nvPicPr>
        <p:blipFill rotWithShape="1">
          <a:blip r:embed="rId2"/>
          <a:srcRect l="64892" t="58809" r="19499" b="24280"/>
          <a:stretch/>
        </p:blipFill>
        <p:spPr bwMode="auto">
          <a:xfrm>
            <a:off x="2260564" y="3429000"/>
            <a:ext cx="5537271" cy="3375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733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6B2E5-E718-4AAD-AA9E-6E596FA99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66" t="16311" r="21885" b="2896"/>
          <a:stretch/>
        </p:blipFill>
        <p:spPr>
          <a:xfrm>
            <a:off x="1447800" y="107766"/>
            <a:ext cx="8276382" cy="713354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88691C2-CC4E-4374-8F7C-5F6868BE4988}"/>
              </a:ext>
            </a:extLst>
          </p:cNvPr>
          <p:cNvSpPr/>
          <p:nvPr/>
        </p:nvSpPr>
        <p:spPr>
          <a:xfrm rot="1968998">
            <a:off x="192236" y="3657599"/>
            <a:ext cx="169488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Career Search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8C2F7B7-EB6C-4F33-9C0C-EE4412FC5F2F}"/>
              </a:ext>
            </a:extLst>
          </p:cNvPr>
          <p:cNvSpPr/>
          <p:nvPr/>
        </p:nvSpPr>
        <p:spPr>
          <a:xfrm>
            <a:off x="4267200" y="5105400"/>
            <a:ext cx="2438400" cy="533400"/>
          </a:xfrm>
          <a:prstGeom prst="upArrow">
            <a:avLst>
              <a:gd name="adj1" fmla="val 50000"/>
              <a:gd name="adj2" fmla="val 52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Industry Search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54F3CAD-B437-41A2-8B0F-A231D5884774}"/>
              </a:ext>
            </a:extLst>
          </p:cNvPr>
          <p:cNvSpPr/>
          <p:nvPr/>
        </p:nvSpPr>
        <p:spPr>
          <a:xfrm rot="18336653">
            <a:off x="8441870" y="3152690"/>
            <a:ext cx="1698686" cy="329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MOS Translator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39B73280-BC68-41B1-AC6B-4E65A53E960E}"/>
              </a:ext>
            </a:extLst>
          </p:cNvPr>
          <p:cNvSpPr/>
          <p:nvPr/>
        </p:nvSpPr>
        <p:spPr>
          <a:xfrm rot="18418636">
            <a:off x="8306478" y="4743343"/>
            <a:ext cx="1757522" cy="4789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Interest Profiler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33DD7449-C67E-4B9D-AD08-347EC8CB3930}"/>
              </a:ext>
            </a:extLst>
          </p:cNvPr>
          <p:cNvSpPr/>
          <p:nvPr/>
        </p:nvSpPr>
        <p:spPr>
          <a:xfrm rot="19499967">
            <a:off x="7577533" y="6213414"/>
            <a:ext cx="2066135" cy="3833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Veteran Resources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E8DA9D-013C-4135-A077-1427AD398198}"/>
              </a:ext>
            </a:extLst>
          </p:cNvPr>
          <p:cNvSpPr/>
          <p:nvPr/>
        </p:nvSpPr>
        <p:spPr>
          <a:xfrm rot="1303984">
            <a:off x="1690835" y="6391411"/>
            <a:ext cx="1672184" cy="398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Partner Sites</a:t>
            </a:r>
          </a:p>
        </p:txBody>
      </p:sp>
    </p:spTree>
    <p:extLst>
      <p:ext uri="{BB962C8B-B14F-4D97-AF65-F5344CB8AC3E}">
        <p14:creationId xmlns:p14="http://schemas.microsoft.com/office/powerpoint/2010/main" val="297876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22C6DD-C00E-4065-BE17-8E74562F5A0F}"/>
              </a:ext>
            </a:extLst>
          </p:cNvPr>
          <p:cNvPicPr/>
          <p:nvPr/>
        </p:nvPicPr>
        <p:blipFill rotWithShape="1">
          <a:blip r:embed="rId2"/>
          <a:srcRect l="59801" t="52252" r="19852" b="9234"/>
          <a:stretch/>
        </p:blipFill>
        <p:spPr bwMode="auto">
          <a:xfrm>
            <a:off x="2702492" y="2039954"/>
            <a:ext cx="5155412" cy="5252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Military Skills Translation (MOS)</a:t>
            </a:r>
            <a:endParaRPr lang="en-US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796AA1-11BF-4AB0-8F9D-C17ADF38B2F8}"/>
              </a:ext>
            </a:extLst>
          </p:cNvPr>
          <p:cNvSpPr txBox="1">
            <a:spLocks/>
          </p:cNvSpPr>
          <p:nvPr/>
        </p:nvSpPr>
        <p:spPr>
          <a:xfrm>
            <a:off x="286378" y="1676400"/>
            <a:ext cx="9619622" cy="50291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kern="0" dirty="0">
                <a:solidFill>
                  <a:sysClr val="windowText" lastClr="000000"/>
                </a:solidFill>
              </a:rPr>
              <a:t>The next page is MY NEXT MOVE FOR VETERANS.</a:t>
            </a:r>
          </a:p>
          <a:p>
            <a:endParaRPr lang="en-US" sz="4800" b="1" kern="0" dirty="0">
              <a:solidFill>
                <a:sysClr val="windowText" lastClr="000000"/>
              </a:solidFill>
            </a:endParaRPr>
          </a:p>
          <a:p>
            <a:endParaRPr lang="en-US" sz="48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6A6E9-16E5-4916-98C4-9A2D6FAEE26C}"/>
              </a:ext>
            </a:extLst>
          </p:cNvPr>
          <p:cNvSpPr txBox="1"/>
          <p:nvPr/>
        </p:nvSpPr>
        <p:spPr>
          <a:xfrm>
            <a:off x="286378" y="2819400"/>
            <a:ext cx="242034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Go to the find careers like your military job Menu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FF82D-2DD8-4D43-A0EC-7C50011EAD21}"/>
              </a:ext>
            </a:extLst>
          </p:cNvPr>
          <p:cNvSpPr txBox="1"/>
          <p:nvPr/>
        </p:nvSpPr>
        <p:spPr>
          <a:xfrm>
            <a:off x="7853678" y="2819399"/>
            <a:ext cx="2052322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Select your branch of service and then your MOS</a:t>
            </a:r>
          </a:p>
        </p:txBody>
      </p:sp>
      <p:sp>
        <p:nvSpPr>
          <p:cNvPr id="10" name="Left Arrow 12">
            <a:extLst>
              <a:ext uri="{FF2B5EF4-FFF2-40B4-BE49-F238E27FC236}">
                <a16:creationId xmlns:a16="http://schemas.microsoft.com/office/drawing/2014/main" id="{B83E284B-C628-4BA0-93AF-D9AA658E963F}"/>
              </a:ext>
            </a:extLst>
          </p:cNvPr>
          <p:cNvSpPr/>
          <p:nvPr/>
        </p:nvSpPr>
        <p:spPr>
          <a:xfrm rot="18840215">
            <a:off x="6842823" y="4474095"/>
            <a:ext cx="1017720" cy="1725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2">
            <a:extLst>
              <a:ext uri="{FF2B5EF4-FFF2-40B4-BE49-F238E27FC236}">
                <a16:creationId xmlns:a16="http://schemas.microsoft.com/office/drawing/2014/main" id="{DC52CC1C-47F5-4A8B-B59A-C48D9CD8FF41}"/>
              </a:ext>
            </a:extLst>
          </p:cNvPr>
          <p:cNvSpPr/>
          <p:nvPr/>
        </p:nvSpPr>
        <p:spPr>
          <a:xfrm rot="20549281">
            <a:off x="6954781" y="5269947"/>
            <a:ext cx="981000" cy="2079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0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7A3348-D17B-471E-BDB0-F8D937C925FF}"/>
              </a:ext>
            </a:extLst>
          </p:cNvPr>
          <p:cNvPicPr/>
          <p:nvPr/>
        </p:nvPicPr>
        <p:blipFill rotWithShape="1">
          <a:blip r:embed="rId2"/>
          <a:srcRect l="16667" t="6837" r="18204" b="20000"/>
          <a:stretch/>
        </p:blipFill>
        <p:spPr bwMode="auto">
          <a:xfrm>
            <a:off x="266281" y="1295400"/>
            <a:ext cx="8001000" cy="4768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78" y="457200"/>
            <a:ext cx="9525000" cy="63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Military Skills Translation (MOS)</a:t>
            </a:r>
            <a:endParaRPr lang="en-US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Left Arrow 12">
            <a:extLst>
              <a:ext uri="{FF2B5EF4-FFF2-40B4-BE49-F238E27FC236}">
                <a16:creationId xmlns:a16="http://schemas.microsoft.com/office/drawing/2014/main" id="{DC52CC1C-47F5-4A8B-B59A-C48D9CD8FF41}"/>
              </a:ext>
            </a:extLst>
          </p:cNvPr>
          <p:cNvSpPr/>
          <p:nvPr/>
        </p:nvSpPr>
        <p:spPr>
          <a:xfrm rot="20978768">
            <a:off x="6765663" y="1703534"/>
            <a:ext cx="1175460" cy="28210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2AEC0-C365-46B4-ADF2-9320281D0FB7}"/>
              </a:ext>
            </a:extLst>
          </p:cNvPr>
          <p:cNvSpPr txBox="1"/>
          <p:nvPr/>
        </p:nvSpPr>
        <p:spPr>
          <a:xfrm>
            <a:off x="7944342" y="1371601"/>
            <a:ext cx="1961658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 put in 0311 for the Marine Corps and it offered some potential job titles.</a:t>
            </a:r>
          </a:p>
        </p:txBody>
      </p:sp>
    </p:spTree>
    <p:extLst>
      <p:ext uri="{BB962C8B-B14F-4D97-AF65-F5344CB8AC3E}">
        <p14:creationId xmlns:p14="http://schemas.microsoft.com/office/powerpoint/2010/main" val="143232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565</Words>
  <Application>Microsoft Office PowerPoint</Application>
  <PresentationFormat>Custom</PresentationFormat>
  <Paragraphs>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Aharoni</vt:lpstr>
      <vt:lpstr>Arial</vt:lpstr>
      <vt:lpstr>Calibri</vt:lpstr>
      <vt:lpstr>Wingdings</vt:lpstr>
      <vt:lpstr>Office Theme</vt:lpstr>
      <vt:lpstr>O*net Online</vt:lpstr>
      <vt:lpstr>What is Onet Online</vt:lpstr>
      <vt:lpstr>PowerPoint Presentation</vt:lpstr>
      <vt:lpstr>What can OnetOnline.org do for me ?</vt:lpstr>
      <vt:lpstr>Some examples of what ONET can assist you with:</vt:lpstr>
      <vt:lpstr>1. Military Skills Translation (MOS)</vt:lpstr>
      <vt:lpstr>PowerPoint Presentation</vt:lpstr>
      <vt:lpstr>1. Military Skills Translation (MOS)</vt:lpstr>
      <vt:lpstr>1. Military Skills Translation (MOS)</vt:lpstr>
      <vt:lpstr>2. Interest and Skills Assessments</vt:lpstr>
      <vt:lpstr>2. Interest and Skills Assessments</vt:lpstr>
      <vt:lpstr>2. Interest and Skills Assessments</vt:lpstr>
      <vt:lpstr>2. Interest and Skills Assessments</vt:lpstr>
      <vt:lpstr>2. Interest and Skills Assessments</vt:lpstr>
      <vt:lpstr>2. Interest and Skills Assessments</vt:lpstr>
      <vt:lpstr>3. Career Exploration Data</vt:lpstr>
      <vt:lpstr>3. Career Exploration Data</vt:lpstr>
      <vt:lpstr>3. Career Exploration Data</vt:lpstr>
      <vt:lpstr>3. Career Exploration Data</vt:lpstr>
      <vt:lpstr>3. Career Exploration Data</vt:lpstr>
      <vt:lpstr>4. Resume (job description) Data</vt:lpstr>
      <vt:lpstr>5. Salary Ranges for a Specific Title</vt:lpstr>
      <vt:lpstr>6. Projected Growth for a Specific Job</vt:lpstr>
      <vt:lpstr>7. Find Regional Jobs</vt:lpstr>
      <vt:lpstr>7. Find Regional Jobs</vt:lpstr>
      <vt:lpstr>7. Find Regional Jobs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2021-2-18_CSF_Pinellas_PowerPoint</dc:title>
  <dc:creator>Kim Bryant</dc:creator>
  <cp:lastModifiedBy>Daniel Wright</cp:lastModifiedBy>
  <cp:revision>25</cp:revision>
  <dcterms:created xsi:type="dcterms:W3CDTF">2021-03-18T13:55:48Z</dcterms:created>
  <dcterms:modified xsi:type="dcterms:W3CDTF">2021-04-05T20:25:19Z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2021-03-02T00:00:00Z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2021-03-18T00:00:00Z</vt:filetime>
  </property>
</Properties>
</file>