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jpg" ContentType="image/jpeg"/>
  <Override PartName="/ppt/media/image7.jpg" ContentType="image/jpeg"/>
  <Override PartName="/ppt/media/image8.jpg" ContentType="image/jpeg"/>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2" r:id="rId30"/>
    <p:sldId id="321" r:id="rId31"/>
    <p:sldId id="323" r:id="rId32"/>
    <p:sldId id="294" r:id="rId33"/>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63" d="100"/>
          <a:sy n="63" d="100"/>
        </p:scale>
        <p:origin x="159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bg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2400" y="228600"/>
            <a:ext cx="9753600" cy="1253490"/>
          </a:xfrm>
          <a:custGeom>
            <a:avLst/>
            <a:gdLst/>
            <a:ahLst/>
            <a:cxnLst/>
            <a:rect l="l" t="t" r="r" b="b"/>
            <a:pathLst>
              <a:path w="9753600" h="1253490">
                <a:moveTo>
                  <a:pt x="9753600" y="0"/>
                </a:moveTo>
                <a:lnTo>
                  <a:pt x="0" y="0"/>
                </a:lnTo>
                <a:lnTo>
                  <a:pt x="0" y="1253067"/>
                </a:lnTo>
                <a:lnTo>
                  <a:pt x="9753600" y="1253067"/>
                </a:lnTo>
                <a:lnTo>
                  <a:pt x="9753600" y="0"/>
                </a:lnTo>
                <a:close/>
              </a:path>
            </a:pathLst>
          </a:custGeom>
          <a:solidFill>
            <a:srgbClr val="F2F2F2"/>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52400" y="7312794"/>
            <a:ext cx="9753600" cy="231005"/>
          </a:xfrm>
          <a:prstGeom prst="rect">
            <a:avLst/>
          </a:prstGeom>
        </p:spPr>
      </p:pic>
      <p:sp>
        <p:nvSpPr>
          <p:cNvPr id="18" name="bg object 18"/>
          <p:cNvSpPr/>
          <p:nvPr/>
        </p:nvSpPr>
        <p:spPr>
          <a:xfrm>
            <a:off x="152400" y="7312794"/>
            <a:ext cx="9753600" cy="0"/>
          </a:xfrm>
          <a:custGeom>
            <a:avLst/>
            <a:gdLst/>
            <a:ahLst/>
            <a:cxnLst/>
            <a:rect l="l" t="t" r="r" b="b"/>
            <a:pathLst>
              <a:path w="9753600">
                <a:moveTo>
                  <a:pt x="0" y="0"/>
                </a:moveTo>
                <a:lnTo>
                  <a:pt x="9753599" y="1"/>
                </a:lnTo>
              </a:path>
            </a:pathLst>
          </a:custGeom>
          <a:ln w="27093">
            <a:solidFill>
              <a:srgbClr val="002A55"/>
            </a:solidFill>
          </a:ln>
        </p:spPr>
        <p:txBody>
          <a:bodyPr wrap="square" lIns="0" tIns="0" rIns="0" bIns="0" rtlCol="0"/>
          <a:lstStyle/>
          <a:p>
            <a:endParaRPr/>
          </a:p>
        </p:txBody>
      </p:sp>
      <p:pic>
        <p:nvPicPr>
          <p:cNvPr id="19" name="bg object 19"/>
          <p:cNvPicPr/>
          <p:nvPr/>
        </p:nvPicPr>
        <p:blipFill>
          <a:blip r:embed="rId8" cstate="print"/>
          <a:stretch>
            <a:fillRect/>
          </a:stretch>
        </p:blipFill>
        <p:spPr>
          <a:xfrm>
            <a:off x="434080" y="6798292"/>
            <a:ext cx="1009221" cy="379326"/>
          </a:xfrm>
          <a:prstGeom prst="rect">
            <a:avLst/>
          </a:prstGeom>
        </p:spPr>
      </p:pic>
      <p:sp>
        <p:nvSpPr>
          <p:cNvPr id="2" name="Holder 2"/>
          <p:cNvSpPr>
            <a:spLocks noGrp="1"/>
          </p:cNvSpPr>
          <p:nvPr>
            <p:ph type="title"/>
          </p:nvPr>
        </p:nvSpPr>
        <p:spPr>
          <a:xfrm>
            <a:off x="1304705" y="5482335"/>
            <a:ext cx="7448989" cy="1330325"/>
          </a:xfrm>
          <a:prstGeom prst="rect">
            <a:avLst/>
          </a:prstGeom>
        </p:spPr>
        <p:txBody>
          <a:bodyPr wrap="square" lIns="0" tIns="0" rIns="0" bIns="0">
            <a:spAutoFit/>
          </a:bodyPr>
          <a:lstStyle>
            <a:lvl1pPr>
              <a:defRPr sz="4300" b="1" i="0">
                <a:solidFill>
                  <a:schemeClr val="bg1"/>
                </a:solidFill>
                <a:latin typeface="Arial"/>
                <a:cs typeface="Arial"/>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4/5/2021</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www.gcflearnfree.com/" TargetMode="External"/><Relationship Id="rId13" Type="http://schemas.openxmlformats.org/officeDocument/2006/relationships/image" Target="../media/image14.jpeg"/><Relationship Id="rId3" Type="http://schemas.openxmlformats.org/officeDocument/2006/relationships/hyperlink" Target="http://www.employflorida.com/" TargetMode="External"/><Relationship Id="rId7" Type="http://schemas.openxmlformats.org/officeDocument/2006/relationships/hyperlink" Target="http://www.learningexpresshub.com/" TargetMode="External"/><Relationship Id="rId12" Type="http://schemas.openxmlformats.org/officeDocument/2006/relationships/hyperlink" Target="http://www.usajobs.gov/" TargetMode="External"/><Relationship Id="rId2" Type="http://schemas.openxmlformats.org/officeDocument/2006/relationships/hyperlink" Target="http://www.careersourcepinellas.com/" TargetMode="External"/><Relationship Id="rId1" Type="http://schemas.openxmlformats.org/officeDocument/2006/relationships/slideLayout" Target="../slideLayouts/slideLayout5.xml"/><Relationship Id="rId6" Type="http://schemas.openxmlformats.org/officeDocument/2006/relationships/hyperlink" Target="https://www.ebenefits.va.gov/ebenefits/jobs" TargetMode="External"/><Relationship Id="rId11" Type="http://schemas.openxmlformats.org/officeDocument/2006/relationships/hyperlink" Target="http://www.myskillsmyfuture.org/" TargetMode="External"/><Relationship Id="rId5" Type="http://schemas.openxmlformats.org/officeDocument/2006/relationships/hyperlink" Target="http://www.indeed.com/" TargetMode="External"/><Relationship Id="rId10" Type="http://schemas.openxmlformats.org/officeDocument/2006/relationships/hyperlink" Target="http://www.onetonline.org/" TargetMode="External"/><Relationship Id="rId4" Type="http://schemas.openxmlformats.org/officeDocument/2006/relationships/hyperlink" Target="http://www.careeronestop.org/" TargetMode="External"/><Relationship Id="rId9" Type="http://schemas.openxmlformats.org/officeDocument/2006/relationships/hyperlink" Target="http://www.mynextmove.org/"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mailto:ndolsak@careersourcepinellas.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228600"/>
            <a:ext cx="9753600" cy="1253490"/>
          </a:xfrm>
          <a:custGeom>
            <a:avLst/>
            <a:gdLst/>
            <a:ahLst/>
            <a:cxnLst/>
            <a:rect l="l" t="t" r="r" b="b"/>
            <a:pathLst>
              <a:path w="9753600" h="1253490">
                <a:moveTo>
                  <a:pt x="9753600" y="0"/>
                </a:moveTo>
                <a:lnTo>
                  <a:pt x="0" y="0"/>
                </a:lnTo>
                <a:lnTo>
                  <a:pt x="0" y="1253067"/>
                </a:lnTo>
                <a:lnTo>
                  <a:pt x="9753600" y="1253067"/>
                </a:lnTo>
                <a:lnTo>
                  <a:pt x="9753600" y="0"/>
                </a:lnTo>
                <a:close/>
              </a:path>
            </a:pathLst>
          </a:custGeom>
          <a:solidFill>
            <a:srgbClr val="F2F2F2"/>
          </a:solidFill>
        </p:spPr>
        <p:txBody>
          <a:bodyPr wrap="square" lIns="0" tIns="0" rIns="0" bIns="0" rtlCol="0"/>
          <a:lstStyle/>
          <a:p>
            <a:endParaRPr/>
          </a:p>
        </p:txBody>
      </p:sp>
      <p:grpSp>
        <p:nvGrpSpPr>
          <p:cNvPr id="3" name="object 3"/>
          <p:cNvGrpSpPr/>
          <p:nvPr/>
        </p:nvGrpSpPr>
        <p:grpSpPr>
          <a:xfrm>
            <a:off x="152400" y="7299247"/>
            <a:ext cx="9753600" cy="245110"/>
            <a:chOff x="152400" y="7299247"/>
            <a:chExt cx="9753600" cy="245110"/>
          </a:xfrm>
        </p:grpSpPr>
        <p:pic>
          <p:nvPicPr>
            <p:cNvPr id="4" name="object 4"/>
            <p:cNvPicPr/>
            <p:nvPr/>
          </p:nvPicPr>
          <p:blipFill>
            <a:blip r:embed="rId2" cstate="print"/>
            <a:stretch>
              <a:fillRect/>
            </a:stretch>
          </p:blipFill>
          <p:spPr>
            <a:xfrm>
              <a:off x="152400" y="7312794"/>
              <a:ext cx="9753600" cy="231005"/>
            </a:xfrm>
            <a:prstGeom prst="rect">
              <a:avLst/>
            </a:prstGeom>
          </p:spPr>
        </p:pic>
        <p:sp>
          <p:nvSpPr>
            <p:cNvPr id="5" name="object 5"/>
            <p:cNvSpPr/>
            <p:nvPr/>
          </p:nvSpPr>
          <p:spPr>
            <a:xfrm>
              <a:off x="152400" y="7312794"/>
              <a:ext cx="9753600" cy="0"/>
            </a:xfrm>
            <a:custGeom>
              <a:avLst/>
              <a:gdLst/>
              <a:ahLst/>
              <a:cxnLst/>
              <a:rect l="l" t="t" r="r" b="b"/>
              <a:pathLst>
                <a:path w="9753600">
                  <a:moveTo>
                    <a:pt x="0" y="0"/>
                  </a:moveTo>
                  <a:lnTo>
                    <a:pt x="9753599" y="1"/>
                  </a:lnTo>
                </a:path>
              </a:pathLst>
            </a:custGeom>
            <a:ln w="27093">
              <a:solidFill>
                <a:srgbClr val="002A55"/>
              </a:solidFill>
            </a:ln>
          </p:spPr>
          <p:txBody>
            <a:bodyPr wrap="square" lIns="0" tIns="0" rIns="0" bIns="0" rtlCol="0"/>
            <a:lstStyle/>
            <a:p>
              <a:endParaRPr/>
            </a:p>
          </p:txBody>
        </p:sp>
      </p:grpSp>
      <p:grpSp>
        <p:nvGrpSpPr>
          <p:cNvPr id="6" name="object 6"/>
          <p:cNvGrpSpPr/>
          <p:nvPr/>
        </p:nvGrpSpPr>
        <p:grpSpPr>
          <a:xfrm>
            <a:off x="152400" y="228600"/>
            <a:ext cx="9753600" cy="7475399"/>
            <a:chOff x="152400" y="228600"/>
            <a:chExt cx="9753600" cy="7315199"/>
          </a:xfrm>
        </p:grpSpPr>
        <p:pic>
          <p:nvPicPr>
            <p:cNvPr id="7" name="object 7"/>
            <p:cNvPicPr/>
            <p:nvPr/>
          </p:nvPicPr>
          <p:blipFill>
            <a:blip r:embed="rId3" cstate="print"/>
            <a:stretch>
              <a:fillRect/>
            </a:stretch>
          </p:blipFill>
          <p:spPr>
            <a:xfrm>
              <a:off x="434080" y="6798292"/>
              <a:ext cx="1009221" cy="379326"/>
            </a:xfrm>
            <a:prstGeom prst="rect">
              <a:avLst/>
            </a:prstGeom>
          </p:spPr>
        </p:pic>
        <p:pic>
          <p:nvPicPr>
            <p:cNvPr id="8" name="object 8"/>
            <p:cNvPicPr/>
            <p:nvPr/>
          </p:nvPicPr>
          <p:blipFill>
            <a:blip r:embed="rId4" cstate="print"/>
            <a:stretch>
              <a:fillRect/>
            </a:stretch>
          </p:blipFill>
          <p:spPr>
            <a:xfrm>
              <a:off x="152400" y="228600"/>
              <a:ext cx="9753600" cy="7315199"/>
            </a:xfrm>
            <a:prstGeom prst="rect">
              <a:avLst/>
            </a:prstGeom>
          </p:spPr>
        </p:pic>
      </p:grpSp>
      <p:sp>
        <p:nvSpPr>
          <p:cNvPr id="9" name="object 9"/>
          <p:cNvSpPr txBox="1">
            <a:spLocks noGrp="1"/>
          </p:cNvSpPr>
          <p:nvPr>
            <p:ph type="title"/>
          </p:nvPr>
        </p:nvSpPr>
        <p:spPr>
          <a:xfrm>
            <a:off x="1260045" y="5562315"/>
            <a:ext cx="7448989" cy="686085"/>
          </a:xfrm>
          <a:prstGeom prst="rect">
            <a:avLst/>
          </a:prstGeom>
        </p:spPr>
        <p:txBody>
          <a:bodyPr vert="horz" wrap="square" lIns="0" tIns="31750" rIns="0" bIns="0" rtlCol="0">
            <a:spAutoFit/>
          </a:bodyPr>
          <a:lstStyle/>
          <a:p>
            <a:pPr marL="1768475" marR="5080" indent="-1754505" algn="ctr">
              <a:lnSpc>
                <a:spcPts val="5110"/>
              </a:lnSpc>
              <a:spcBef>
                <a:spcPts val="250"/>
              </a:spcBef>
            </a:pPr>
            <a:r>
              <a:rPr lang="en-US" altLang="en-US" sz="4800" b="1" dirty="0">
                <a:effectLst>
                  <a:outerShdw blurRad="38100" dist="38100" dir="2700000" algn="tl">
                    <a:srgbClr val="000000">
                      <a:alpha val="43137"/>
                    </a:srgbClr>
                  </a:outerShdw>
                </a:effectLst>
                <a:latin typeface="+mn-lt"/>
                <a:cs typeface="Arial" panose="020B0604020202020204" pitchFamily="34" charset="0"/>
              </a:rPr>
              <a:t>Resume Development</a:t>
            </a:r>
            <a:endParaRPr lang="en-US" sz="4800" spc="-25" dirty="0">
              <a:effectLst>
                <a:outerShdw blurRad="38100" dist="38100" dir="2700000" algn="tl">
                  <a:srgbClr val="000000">
                    <a:alpha val="43137"/>
                  </a:srgbClr>
                </a:outerShdw>
              </a:effectLst>
            </a:endParaRPr>
          </a:p>
        </p:txBody>
      </p:sp>
      <p:grpSp>
        <p:nvGrpSpPr>
          <p:cNvPr id="10" name="object 10"/>
          <p:cNvGrpSpPr/>
          <p:nvPr/>
        </p:nvGrpSpPr>
        <p:grpSpPr>
          <a:xfrm>
            <a:off x="2928198" y="488950"/>
            <a:ext cx="4112683" cy="6431967"/>
            <a:chOff x="2858359" y="624156"/>
            <a:chExt cx="4112683" cy="6431967"/>
          </a:xfrm>
        </p:grpSpPr>
        <p:pic>
          <p:nvPicPr>
            <p:cNvPr id="11" name="object 11"/>
            <p:cNvPicPr/>
            <p:nvPr/>
          </p:nvPicPr>
          <p:blipFill>
            <a:blip r:embed="rId5" cstate="print"/>
            <a:stretch>
              <a:fillRect/>
            </a:stretch>
          </p:blipFill>
          <p:spPr>
            <a:xfrm>
              <a:off x="2858359" y="624156"/>
              <a:ext cx="4112683" cy="1644114"/>
            </a:xfrm>
            <a:prstGeom prst="rect">
              <a:avLst/>
            </a:prstGeom>
          </p:spPr>
        </p:pic>
        <p:sp>
          <p:nvSpPr>
            <p:cNvPr id="12" name="object 12"/>
            <p:cNvSpPr/>
            <p:nvPr/>
          </p:nvSpPr>
          <p:spPr>
            <a:xfrm>
              <a:off x="3571659" y="7048503"/>
              <a:ext cx="2915285" cy="7620"/>
            </a:xfrm>
            <a:custGeom>
              <a:avLst/>
              <a:gdLst/>
              <a:ahLst/>
              <a:cxnLst/>
              <a:rect l="l" t="t" r="r" b="b"/>
              <a:pathLst>
                <a:path w="2915285" h="7620">
                  <a:moveTo>
                    <a:pt x="0" y="0"/>
                  </a:moveTo>
                  <a:lnTo>
                    <a:pt x="2915080" y="7338"/>
                  </a:lnTo>
                </a:path>
              </a:pathLst>
            </a:custGeom>
            <a:ln w="27093">
              <a:solidFill>
                <a:srgbClr val="FFFFFF"/>
              </a:solidFill>
            </a:ln>
          </p:spPr>
          <p:txBody>
            <a:bodyPr wrap="square" lIns="0" tIns="0" rIns="0" bIns="0" rtlCol="0"/>
            <a:lstStyle/>
            <a:p>
              <a:endParaRPr/>
            </a:p>
          </p:txBody>
        </p:sp>
        <p:sp>
          <p:nvSpPr>
            <p:cNvPr id="13" name="object 13"/>
            <p:cNvSpPr/>
            <p:nvPr/>
          </p:nvSpPr>
          <p:spPr>
            <a:xfrm>
              <a:off x="3591875" y="5580184"/>
              <a:ext cx="2915285" cy="7620"/>
            </a:xfrm>
            <a:custGeom>
              <a:avLst/>
              <a:gdLst/>
              <a:ahLst/>
              <a:cxnLst/>
              <a:rect l="l" t="t" r="r" b="b"/>
              <a:pathLst>
                <a:path w="2915285" h="7620">
                  <a:moveTo>
                    <a:pt x="0" y="0"/>
                  </a:moveTo>
                  <a:lnTo>
                    <a:pt x="2915080" y="7338"/>
                  </a:lnTo>
                </a:path>
              </a:pathLst>
            </a:custGeom>
            <a:ln w="27093">
              <a:solidFill>
                <a:srgbClr val="FFFFFF"/>
              </a:solidFill>
            </a:ln>
          </p:spPr>
          <p:txBody>
            <a:bodyPr wrap="square" lIns="0" tIns="0" rIns="0" bIns="0" rtlCol="0"/>
            <a:lstStyle/>
            <a:p>
              <a:endParaRPr dirty="0"/>
            </a:p>
          </p:txBody>
        </p:sp>
      </p:grpSp>
      <p:pic>
        <p:nvPicPr>
          <p:cNvPr id="15" name="Picture 14" descr="A city next to a body of water&#10;&#10;Description automatically generated with medium confidence">
            <a:extLst>
              <a:ext uri="{FF2B5EF4-FFF2-40B4-BE49-F238E27FC236}">
                <a16:creationId xmlns:a16="http://schemas.microsoft.com/office/drawing/2014/main" id="{165270E4-2276-4040-ACED-275906FE0710}"/>
              </a:ext>
            </a:extLst>
          </p:cNvPr>
          <p:cNvPicPr>
            <a:picLocks noChangeAspect="1"/>
          </p:cNvPicPr>
          <p:nvPr/>
        </p:nvPicPr>
        <p:blipFill rotWithShape="1">
          <a:blip r:embed="rId6">
            <a:extLst>
              <a:ext uri="{28A0092B-C50C-407E-A947-70E740481C1C}">
                <a14:useLocalDpi xmlns:a14="http://schemas.microsoft.com/office/drawing/2010/main" val="0"/>
              </a:ext>
            </a:extLst>
          </a:blip>
          <a:srcRect l="-46874" t="27013" r="-53126" b="32082"/>
          <a:stretch/>
        </p:blipFill>
        <p:spPr>
          <a:xfrm>
            <a:off x="-4419600" y="2569222"/>
            <a:ext cx="19507200" cy="2764778"/>
          </a:xfrm>
          <a:prstGeom prst="rect">
            <a:avLst/>
          </a:prstGeom>
        </p:spPr>
      </p:pic>
      <p:pic>
        <p:nvPicPr>
          <p:cNvPr id="17" name="Picture 16" descr="Armed Forces Medallions - Us Military Services Logos Transparent PNG -  800x201 - Free Download on NicePNG">
            <a:extLst>
              <a:ext uri="{FF2B5EF4-FFF2-40B4-BE49-F238E27FC236}">
                <a16:creationId xmlns:a16="http://schemas.microsoft.com/office/drawing/2014/main" id="{901F0EC1-398B-4452-8CEA-8F7D50FA625B}"/>
              </a:ext>
            </a:extLst>
          </p:cNvPr>
          <p:cNvPicPr/>
          <p:nvPr/>
        </p:nvPicPr>
        <p:blipFill rotWithShape="1">
          <a:blip r:embed="rId7">
            <a:extLst>
              <a:ext uri="{28A0092B-C50C-407E-A947-70E740481C1C}">
                <a14:useLocalDpi xmlns:a14="http://schemas.microsoft.com/office/drawing/2010/main" val="0"/>
              </a:ext>
            </a:extLst>
          </a:blip>
          <a:srcRect l="3235" t="14502" r="990" b="12582"/>
          <a:stretch/>
        </p:blipFill>
        <p:spPr bwMode="auto">
          <a:xfrm>
            <a:off x="3346239" y="6547423"/>
            <a:ext cx="3276600" cy="696384"/>
          </a:xfrm>
          <a:prstGeom prst="rect">
            <a:avLst/>
          </a:prstGeom>
          <a:noFill/>
        </p:spPr>
      </p:pic>
      <p:sp>
        <p:nvSpPr>
          <p:cNvPr id="18" name="Subtitle 2">
            <a:extLst>
              <a:ext uri="{FF2B5EF4-FFF2-40B4-BE49-F238E27FC236}">
                <a16:creationId xmlns:a16="http://schemas.microsoft.com/office/drawing/2014/main" id="{0CF84BBA-F193-4E8B-97CA-306015A72B04}"/>
              </a:ext>
            </a:extLst>
          </p:cNvPr>
          <p:cNvSpPr txBox="1">
            <a:spLocks/>
          </p:cNvSpPr>
          <p:nvPr/>
        </p:nvSpPr>
        <p:spPr>
          <a:xfrm>
            <a:off x="1870155" y="7123576"/>
            <a:ext cx="6228768" cy="635912"/>
          </a:xfrm>
          <a:prstGeom prst="rect">
            <a:avLst/>
          </a:prstGeom>
        </p:spPr>
        <p:txBody>
          <a:bodyPr vert="horz" wrap="squar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rPr>
              <a:t>Veteran’s Employment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2708434"/>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Chronological</a:t>
            </a:r>
          </a:p>
          <a:p>
            <a:r>
              <a:rPr lang="en-US" sz="4200" b="1" dirty="0">
                <a:solidFill>
                  <a:srgbClr val="0070C0"/>
                </a:solidFill>
                <a:effectLst>
                  <a:outerShdw blurRad="38100" dist="38100" dir="2700000" algn="tl">
                    <a:srgbClr val="000000">
                      <a:alpha val="43137"/>
                    </a:srgbClr>
                  </a:outerShdw>
                </a:effectLst>
                <a:latin typeface="+mn-lt"/>
              </a:rPr>
              <a:t>Resume</a:t>
            </a:r>
          </a:p>
          <a:p>
            <a:r>
              <a:rPr lang="en-US" sz="4200" b="1" dirty="0">
                <a:solidFill>
                  <a:srgbClr val="0070C0"/>
                </a:solidFill>
                <a:effectLst>
                  <a:outerShdw blurRad="38100" dist="38100" dir="2700000" algn="tl">
                    <a:srgbClr val="000000">
                      <a:alpha val="43137"/>
                    </a:srgbClr>
                  </a:outerShdw>
                </a:effectLst>
                <a:latin typeface="+mn-lt"/>
              </a:rPr>
              <a:t>Sample</a:t>
            </a:r>
            <a:br>
              <a:rPr lang="en-US" sz="4400" dirty="0"/>
            </a:br>
            <a:endParaRPr lang="en-US" sz="4400" dirty="0">
              <a:solidFill>
                <a:srgbClr val="0070C0"/>
              </a:solidFill>
            </a:endParaRPr>
          </a:p>
        </p:txBody>
      </p:sp>
      <p:pic>
        <p:nvPicPr>
          <p:cNvPr id="4" name="Picture 3" descr="Text&#10;&#10;Description automatically generated">
            <a:extLst>
              <a:ext uri="{FF2B5EF4-FFF2-40B4-BE49-F238E27FC236}">
                <a16:creationId xmlns:a16="http://schemas.microsoft.com/office/drawing/2014/main" id="{6445FD1F-4941-4BD1-AF13-84FB2CC594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90" r="2160" b="11919"/>
          <a:stretch/>
        </p:blipFill>
        <p:spPr>
          <a:xfrm>
            <a:off x="3733800" y="228600"/>
            <a:ext cx="6043638" cy="6858000"/>
          </a:xfrm>
          <a:prstGeom prst="rect">
            <a:avLst/>
          </a:prstGeom>
        </p:spPr>
      </p:pic>
    </p:spTree>
    <p:extLst>
      <p:ext uri="{BB962C8B-B14F-4D97-AF65-F5344CB8AC3E}">
        <p14:creationId xmlns:p14="http://schemas.microsoft.com/office/powerpoint/2010/main" val="212135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Functional Resume</a:t>
            </a:r>
            <a:br>
              <a:rPr lang="en-US" sz="4400" dirty="0"/>
            </a:br>
            <a:endParaRPr lang="en-US" sz="4400" dirty="0">
              <a:solidFill>
                <a:srgbClr val="0070C0"/>
              </a:solidFill>
            </a:endParaRPr>
          </a:p>
        </p:txBody>
      </p:sp>
      <p:sp>
        <p:nvSpPr>
          <p:cNvPr id="4" name="Content Placeholder 2">
            <a:extLst>
              <a:ext uri="{FF2B5EF4-FFF2-40B4-BE49-F238E27FC236}">
                <a16:creationId xmlns:a16="http://schemas.microsoft.com/office/drawing/2014/main" id="{9B5545BA-BE32-4D3D-860A-B17F31FA1B80}"/>
              </a:ext>
            </a:extLst>
          </p:cNvPr>
          <p:cNvSpPr txBox="1">
            <a:spLocks/>
          </p:cNvSpPr>
          <p:nvPr/>
        </p:nvSpPr>
        <p:spPr>
          <a:xfrm>
            <a:off x="609601" y="1827550"/>
            <a:ext cx="8839200" cy="4878050"/>
          </a:xfrm>
          <a:prstGeom prst="rect">
            <a:avLst/>
          </a:prstGeom>
        </p:spPr>
        <p:txBody>
          <a:bodyPr wrap="square" lIns="0" tIns="0" rIns="0" bIns="0" anchor="ctr">
            <a:normAutofit fontScale="5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6000" dirty="0">
                <a:solidFill>
                  <a:srgbClr val="0070C0"/>
                </a:solidFill>
              </a:rPr>
              <a:t>Functional</a:t>
            </a:r>
            <a:r>
              <a:rPr lang="en-US" sz="6000" dirty="0">
                <a:solidFill>
                  <a:srgbClr val="000000"/>
                </a:solidFill>
              </a:rPr>
              <a:t> - A functional resume highlights key skills and downplays work experience. Functional resumes are a good choice for career changers making a radical career shift and job seekers with unique work histories, including excessive job- hopping and employment gaps.</a:t>
            </a:r>
          </a:p>
          <a:p>
            <a:pPr marL="0" indent="0">
              <a:buNone/>
            </a:pPr>
            <a:endParaRPr lang="en-US" sz="6000" dirty="0">
              <a:solidFill>
                <a:srgbClr val="000000"/>
              </a:solidFill>
            </a:endParaRPr>
          </a:p>
          <a:p>
            <a:pPr marL="0" indent="0">
              <a:buNone/>
            </a:pPr>
            <a:r>
              <a:rPr lang="en-US" sz="6000" dirty="0">
                <a:solidFill>
                  <a:srgbClr val="0070C0"/>
                </a:solidFill>
              </a:rPr>
              <a:t>A functional resume is useful for people who:</a:t>
            </a:r>
          </a:p>
          <a:p>
            <a:r>
              <a:rPr lang="en-US" sz="5100" dirty="0">
                <a:solidFill>
                  <a:srgbClr val="000000"/>
                </a:solidFill>
              </a:rPr>
              <a:t>   • Have gaps in their work history</a:t>
            </a:r>
          </a:p>
          <a:p>
            <a:r>
              <a:rPr lang="en-US" sz="5100" dirty="0">
                <a:solidFill>
                  <a:srgbClr val="000000"/>
                </a:solidFill>
              </a:rPr>
              <a:t>   • Are re-entering the workforce</a:t>
            </a:r>
          </a:p>
          <a:p>
            <a:r>
              <a:rPr lang="en-US" sz="5100" dirty="0">
                <a:solidFill>
                  <a:srgbClr val="000000"/>
                </a:solidFill>
              </a:rPr>
              <a:t>   • Have frequently changed jobs</a:t>
            </a:r>
          </a:p>
          <a:p>
            <a:r>
              <a:rPr lang="en-US" sz="5100" dirty="0">
                <a:solidFill>
                  <a:srgbClr val="000000"/>
                </a:solidFill>
              </a:rPr>
              <a:t>   • Are transitioning into a new career field</a:t>
            </a:r>
            <a:endParaRPr lang="en-US" sz="5100" i="1" dirty="0">
              <a:solidFill>
                <a:srgbClr val="0070C0"/>
              </a:solidFill>
            </a:endParaRPr>
          </a:p>
        </p:txBody>
      </p:sp>
    </p:spTree>
    <p:extLst>
      <p:ext uri="{BB962C8B-B14F-4D97-AF65-F5344CB8AC3E}">
        <p14:creationId xmlns:p14="http://schemas.microsoft.com/office/powerpoint/2010/main" val="93606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2781300" cy="2708434"/>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Functional</a:t>
            </a:r>
          </a:p>
          <a:p>
            <a:r>
              <a:rPr lang="en-US" sz="4200" b="1" dirty="0">
                <a:solidFill>
                  <a:srgbClr val="0070C0"/>
                </a:solidFill>
                <a:effectLst>
                  <a:outerShdw blurRad="38100" dist="38100" dir="2700000" algn="tl">
                    <a:srgbClr val="000000">
                      <a:alpha val="43137"/>
                    </a:srgbClr>
                  </a:outerShdw>
                </a:effectLst>
                <a:latin typeface="+mn-lt"/>
              </a:rPr>
              <a:t>Resume</a:t>
            </a:r>
          </a:p>
          <a:p>
            <a:r>
              <a:rPr lang="en-US" sz="4200" b="1" dirty="0">
                <a:solidFill>
                  <a:srgbClr val="0070C0"/>
                </a:solidFill>
                <a:effectLst>
                  <a:outerShdw blurRad="38100" dist="38100" dir="2700000" algn="tl">
                    <a:srgbClr val="000000">
                      <a:alpha val="43137"/>
                    </a:srgbClr>
                  </a:outerShdw>
                </a:effectLst>
                <a:latin typeface="+mn-lt"/>
              </a:rPr>
              <a:t>Sample</a:t>
            </a:r>
            <a:br>
              <a:rPr lang="en-US" sz="4400" dirty="0"/>
            </a:br>
            <a:endParaRPr lang="en-US" sz="4400" dirty="0">
              <a:solidFill>
                <a:srgbClr val="0070C0"/>
              </a:solidFill>
            </a:endParaRPr>
          </a:p>
        </p:txBody>
      </p:sp>
      <p:pic>
        <p:nvPicPr>
          <p:cNvPr id="5" name="Picture 4" descr="Text&#10;&#10;Description automatically generated">
            <a:extLst>
              <a:ext uri="{FF2B5EF4-FFF2-40B4-BE49-F238E27FC236}">
                <a16:creationId xmlns:a16="http://schemas.microsoft.com/office/drawing/2014/main" id="{C15980F8-DE93-4B78-8367-88630E5DD0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59" r="4244" b="13805"/>
          <a:stretch/>
        </p:blipFill>
        <p:spPr>
          <a:xfrm>
            <a:off x="3276600" y="152400"/>
            <a:ext cx="6515100" cy="7364220"/>
          </a:xfrm>
          <a:prstGeom prst="rect">
            <a:avLst/>
          </a:prstGeom>
        </p:spPr>
      </p:pic>
    </p:spTree>
    <p:extLst>
      <p:ext uri="{BB962C8B-B14F-4D97-AF65-F5344CB8AC3E}">
        <p14:creationId xmlns:p14="http://schemas.microsoft.com/office/powerpoint/2010/main" val="298704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Combination (Hybrid) Resume</a:t>
            </a:r>
            <a:br>
              <a:rPr lang="en-US" sz="4400" dirty="0"/>
            </a:br>
            <a:endParaRPr lang="en-US" sz="4400" dirty="0">
              <a:solidFill>
                <a:srgbClr val="0070C0"/>
              </a:solidFill>
            </a:endParaRPr>
          </a:p>
        </p:txBody>
      </p:sp>
      <p:sp>
        <p:nvSpPr>
          <p:cNvPr id="4" name="Content Placeholder 2">
            <a:extLst>
              <a:ext uri="{FF2B5EF4-FFF2-40B4-BE49-F238E27FC236}">
                <a16:creationId xmlns:a16="http://schemas.microsoft.com/office/drawing/2014/main" id="{9B5545BA-BE32-4D3D-860A-B17F31FA1B80}"/>
              </a:ext>
            </a:extLst>
          </p:cNvPr>
          <p:cNvSpPr txBox="1">
            <a:spLocks/>
          </p:cNvSpPr>
          <p:nvPr/>
        </p:nvSpPr>
        <p:spPr>
          <a:xfrm>
            <a:off x="332434" y="1827550"/>
            <a:ext cx="9525000" cy="4878050"/>
          </a:xfrm>
          <a:prstGeom prst="rect">
            <a:avLst/>
          </a:prstGeom>
        </p:spPr>
        <p:txBody>
          <a:bodyPr wrap="square" lIns="0" tIns="0" rIns="0" bIns="0" anchor="ctr">
            <a:normAutofit fontScale="3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8000" dirty="0">
                <a:solidFill>
                  <a:srgbClr val="0070C0"/>
                </a:solidFill>
              </a:rPr>
              <a:t>Combination Resume (Hybrid) </a:t>
            </a:r>
            <a:r>
              <a:rPr lang="en-US" sz="8000" dirty="0">
                <a:solidFill>
                  <a:srgbClr val="000000"/>
                </a:solidFill>
              </a:rPr>
              <a:t>- Incorporates the best of the chronological and functional formats. </a:t>
            </a:r>
          </a:p>
          <a:p>
            <a:pPr marL="0" indent="0">
              <a:buNone/>
            </a:pPr>
            <a:r>
              <a:rPr lang="en-US" sz="8000" dirty="0">
                <a:solidFill>
                  <a:srgbClr val="000000"/>
                </a:solidFill>
              </a:rPr>
              <a:t>Allows you to state your most relevant qualifications first, while providing the employment timeline that many hiring managers like to see. </a:t>
            </a:r>
          </a:p>
          <a:p>
            <a:pPr marL="0" indent="0">
              <a:buNone/>
            </a:pPr>
            <a:r>
              <a:rPr lang="en-US" sz="8000" dirty="0">
                <a:solidFill>
                  <a:srgbClr val="0070C0"/>
                </a:solidFill>
              </a:rPr>
              <a:t>Job seekers who would benefit from using a combination resume are:</a:t>
            </a:r>
          </a:p>
          <a:p>
            <a:r>
              <a:rPr lang="en-US" sz="8000" dirty="0">
                <a:solidFill>
                  <a:srgbClr val="000000"/>
                </a:solidFill>
              </a:rPr>
              <a:t>   • Students and New Graduates</a:t>
            </a:r>
          </a:p>
          <a:p>
            <a:r>
              <a:rPr lang="en-US" sz="8000" dirty="0">
                <a:solidFill>
                  <a:srgbClr val="000000"/>
                </a:solidFill>
              </a:rPr>
              <a:t>   • Entry-Level Job Seekers</a:t>
            </a:r>
          </a:p>
          <a:p>
            <a:r>
              <a:rPr lang="en-US" sz="8000" dirty="0">
                <a:solidFill>
                  <a:srgbClr val="000000"/>
                </a:solidFill>
              </a:rPr>
              <a:t>   • Workers with a Consistent Employment History</a:t>
            </a:r>
          </a:p>
          <a:p>
            <a:r>
              <a:rPr lang="en-US" sz="8000" dirty="0">
                <a:solidFill>
                  <a:srgbClr val="000000"/>
                </a:solidFill>
              </a:rPr>
              <a:t>   • Applicants making a career change</a:t>
            </a:r>
          </a:p>
          <a:p>
            <a:r>
              <a:rPr lang="en-US" sz="8000" dirty="0">
                <a:solidFill>
                  <a:srgbClr val="000000"/>
                </a:solidFill>
              </a:rPr>
              <a:t>   • Applicants re-entering the job market</a:t>
            </a:r>
          </a:p>
          <a:p>
            <a:r>
              <a:rPr lang="en-US" sz="8000" dirty="0">
                <a:solidFill>
                  <a:srgbClr val="000000"/>
                </a:solidFill>
              </a:rPr>
              <a:t>   • Mature workers</a:t>
            </a:r>
          </a:p>
          <a:p>
            <a:pPr marL="685800" indent="-685800">
              <a:buFont typeface="Arial" panose="020B0604020202020204" pitchFamily="34" charset="0"/>
              <a:buChar char="•"/>
            </a:pPr>
            <a:endParaRPr lang="en-US" sz="5100" i="1" dirty="0">
              <a:solidFill>
                <a:srgbClr val="0070C0"/>
              </a:solidFill>
            </a:endParaRPr>
          </a:p>
        </p:txBody>
      </p:sp>
    </p:spTree>
    <p:extLst>
      <p:ext uri="{BB962C8B-B14F-4D97-AF65-F5344CB8AC3E}">
        <p14:creationId xmlns:p14="http://schemas.microsoft.com/office/powerpoint/2010/main" val="10681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Combination (Hybrid) Resume</a:t>
            </a:r>
            <a:br>
              <a:rPr lang="en-US" sz="4400" dirty="0"/>
            </a:br>
            <a:endParaRPr lang="en-US" sz="4400" dirty="0">
              <a:solidFill>
                <a:srgbClr val="0070C0"/>
              </a:solidFill>
            </a:endParaRPr>
          </a:p>
        </p:txBody>
      </p:sp>
      <p:sp>
        <p:nvSpPr>
          <p:cNvPr id="5" name="Content Placeholder 2">
            <a:extLst>
              <a:ext uri="{FF2B5EF4-FFF2-40B4-BE49-F238E27FC236}">
                <a16:creationId xmlns:a16="http://schemas.microsoft.com/office/drawing/2014/main" id="{67EF9116-7536-4DF4-B55B-0BBFB8D329A4}"/>
              </a:ext>
            </a:extLst>
          </p:cNvPr>
          <p:cNvSpPr txBox="1">
            <a:spLocks/>
          </p:cNvSpPr>
          <p:nvPr/>
        </p:nvSpPr>
        <p:spPr>
          <a:xfrm>
            <a:off x="533400" y="1676401"/>
            <a:ext cx="8991600" cy="5181600"/>
          </a:xfrm>
          <a:prstGeom prst="rect">
            <a:avLst/>
          </a:prstGeom>
        </p:spPr>
        <p:txBody>
          <a:bodyPr wrap="square" lIns="0" tIns="0" rIns="0" bIns="0" anchor="t">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Font typeface="Wingdings" panose="05000000000000000000" pitchFamily="2" charset="2"/>
              <a:buChar char="Ø"/>
            </a:pPr>
            <a:r>
              <a:rPr lang="en-US" sz="3200" kern="0" dirty="0"/>
              <a:t>This class will focus on the</a:t>
            </a:r>
          </a:p>
          <a:p>
            <a:r>
              <a:rPr lang="en-US" sz="3200" kern="0" dirty="0"/>
              <a:t>    </a:t>
            </a:r>
            <a:r>
              <a:rPr lang="en-US" sz="3200" b="1" kern="0" dirty="0">
                <a:solidFill>
                  <a:srgbClr val="00B0F0"/>
                </a:solidFill>
              </a:rPr>
              <a:t>Combination/Hybrid resume</a:t>
            </a:r>
          </a:p>
          <a:p>
            <a:endParaRPr lang="en-US" sz="3200" kern="0" dirty="0"/>
          </a:p>
          <a:p>
            <a:r>
              <a:rPr lang="en-US" sz="3200" i="1" kern="0" dirty="0"/>
              <a:t>We will call it </a:t>
            </a:r>
            <a:r>
              <a:rPr lang="en-US" sz="3200" b="1" i="1" kern="0" dirty="0">
                <a:solidFill>
                  <a:srgbClr val="00B0F0"/>
                </a:solidFill>
              </a:rPr>
              <a:t>Hybrid</a:t>
            </a:r>
            <a:r>
              <a:rPr lang="en-US" sz="3200" i="1" kern="0" dirty="0"/>
              <a:t> for simplification</a:t>
            </a:r>
          </a:p>
          <a:p>
            <a:pPr>
              <a:buFont typeface="Wingdings" panose="05000000000000000000" pitchFamily="2" charset="2"/>
              <a:buChar char="Ø"/>
            </a:pPr>
            <a:endParaRPr lang="en-US" sz="3200" i="1" kern="0" dirty="0"/>
          </a:p>
          <a:p>
            <a:pPr>
              <a:buFont typeface="Wingdings" panose="05000000000000000000" pitchFamily="2" charset="2"/>
              <a:buChar char="Ø"/>
            </a:pPr>
            <a:r>
              <a:rPr lang="en-US" sz="3200" kern="0" dirty="0"/>
              <a:t>We will walk through each element of a  Hybrid resume </a:t>
            </a:r>
          </a:p>
          <a:p>
            <a:pPr>
              <a:buFont typeface="Wingdings" panose="05000000000000000000" pitchFamily="2" charset="2"/>
              <a:buChar char="Ø"/>
            </a:pPr>
            <a:endParaRPr lang="en-US" sz="3200" kern="0" dirty="0"/>
          </a:p>
          <a:p>
            <a:pPr>
              <a:buFont typeface="Wingdings" panose="05000000000000000000" pitchFamily="2" charset="2"/>
              <a:buChar char="Ø"/>
            </a:pPr>
            <a:r>
              <a:rPr lang="en-US" sz="3200" kern="0" dirty="0"/>
              <a:t>Finally, we will show a finished example</a:t>
            </a:r>
          </a:p>
          <a:p>
            <a:endParaRPr lang="en-US" sz="2200" kern="0" dirty="0">
              <a:solidFill>
                <a:srgbClr val="0070C0"/>
              </a:solidFill>
            </a:endParaRPr>
          </a:p>
        </p:txBody>
      </p:sp>
    </p:spTree>
    <p:extLst>
      <p:ext uri="{BB962C8B-B14F-4D97-AF65-F5344CB8AC3E}">
        <p14:creationId xmlns:p14="http://schemas.microsoft.com/office/powerpoint/2010/main" val="79549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The Hybrid Resume</a:t>
            </a:r>
            <a:br>
              <a:rPr lang="en-US" sz="4400" dirty="0"/>
            </a:br>
            <a:endParaRPr lang="en-US" sz="4400" dirty="0">
              <a:solidFill>
                <a:srgbClr val="0070C0"/>
              </a:solidFill>
            </a:endParaRPr>
          </a:p>
        </p:txBody>
      </p:sp>
      <p:sp>
        <p:nvSpPr>
          <p:cNvPr id="5" name="Content Placeholder 2">
            <a:extLst>
              <a:ext uri="{FF2B5EF4-FFF2-40B4-BE49-F238E27FC236}">
                <a16:creationId xmlns:a16="http://schemas.microsoft.com/office/drawing/2014/main" id="{67EF9116-7536-4DF4-B55B-0BBFB8D329A4}"/>
              </a:ext>
            </a:extLst>
          </p:cNvPr>
          <p:cNvSpPr txBox="1">
            <a:spLocks/>
          </p:cNvSpPr>
          <p:nvPr/>
        </p:nvSpPr>
        <p:spPr>
          <a:xfrm>
            <a:off x="533400" y="1676401"/>
            <a:ext cx="8991600" cy="5181600"/>
          </a:xfrm>
          <a:prstGeom prst="rect">
            <a:avLst/>
          </a:prstGeom>
        </p:spPr>
        <p:txBody>
          <a:bodyPr wrap="square" lIns="0" tIns="0" rIns="0" bIns="0" anchor="t">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4400" b="1" dirty="0">
                <a:solidFill>
                  <a:srgbClr val="000000"/>
                </a:solidFill>
              </a:rPr>
              <a:t>What is a Hybrid resume?</a:t>
            </a:r>
            <a:endParaRPr lang="en-US" sz="4400" dirty="0">
              <a:solidFill>
                <a:srgbClr val="000000"/>
              </a:solidFill>
            </a:endParaRPr>
          </a:p>
          <a:p>
            <a:pPr>
              <a:buFont typeface="Wingdings" panose="05000000000000000000" pitchFamily="2" charset="2"/>
              <a:buChar char="Ø"/>
            </a:pPr>
            <a:r>
              <a:rPr lang="en-US" sz="4400" dirty="0">
                <a:solidFill>
                  <a:srgbClr val="000000"/>
                </a:solidFill>
              </a:rPr>
              <a:t>It is a simple resume that allows you to quickly format a resume to the specific job description of an open job, based on your areas of expertise.</a:t>
            </a:r>
          </a:p>
          <a:p>
            <a:pPr>
              <a:buFont typeface="Wingdings" panose="05000000000000000000" pitchFamily="2" charset="2"/>
              <a:buChar char="Ø"/>
            </a:pPr>
            <a:endParaRPr lang="en-US" sz="4400" dirty="0">
              <a:solidFill>
                <a:srgbClr val="000000"/>
              </a:solidFill>
            </a:endParaRPr>
          </a:p>
          <a:p>
            <a:pPr>
              <a:buFont typeface="Wingdings" panose="05000000000000000000" pitchFamily="2" charset="2"/>
              <a:buChar char="Ø"/>
            </a:pPr>
            <a:r>
              <a:rPr lang="en-US" sz="4400" dirty="0">
                <a:solidFill>
                  <a:srgbClr val="000000"/>
                </a:solidFill>
              </a:rPr>
              <a:t>It is usually one page.</a:t>
            </a:r>
          </a:p>
          <a:p>
            <a:pPr>
              <a:buFont typeface="Wingdings" panose="05000000000000000000" pitchFamily="2" charset="2"/>
              <a:buChar char="Ø"/>
            </a:pPr>
            <a:endParaRPr lang="en-US" sz="4400" dirty="0">
              <a:solidFill>
                <a:srgbClr val="000000"/>
              </a:solidFill>
            </a:endParaRPr>
          </a:p>
          <a:p>
            <a:pPr>
              <a:buFont typeface="Wingdings" panose="05000000000000000000" pitchFamily="2" charset="2"/>
              <a:buChar char="Ø"/>
            </a:pPr>
            <a:r>
              <a:rPr lang="en-US" sz="4400" dirty="0">
                <a:solidFill>
                  <a:srgbClr val="000000"/>
                </a:solidFill>
              </a:rPr>
              <a:t>It is a popular and successful resume format.</a:t>
            </a:r>
          </a:p>
          <a:p>
            <a:pPr marL="0" indent="0">
              <a:buNone/>
            </a:pPr>
            <a:endParaRPr lang="en-US" sz="4400" dirty="0">
              <a:solidFill>
                <a:srgbClr val="000000"/>
              </a:solidFill>
            </a:endParaRPr>
          </a:p>
          <a:p>
            <a:pPr>
              <a:buFont typeface="Wingdings" panose="05000000000000000000" pitchFamily="2" charset="2"/>
              <a:buChar char="Ø"/>
            </a:pPr>
            <a:r>
              <a:rPr lang="en-US" sz="4400" dirty="0">
                <a:solidFill>
                  <a:srgbClr val="000000"/>
                </a:solidFill>
              </a:rPr>
              <a:t>It combines the best elements of the chronological and the Functional.</a:t>
            </a:r>
          </a:p>
          <a:p>
            <a:endParaRPr lang="en-US" sz="2200" kern="0" dirty="0">
              <a:solidFill>
                <a:srgbClr val="0070C0"/>
              </a:solidFill>
            </a:endParaRPr>
          </a:p>
        </p:txBody>
      </p:sp>
    </p:spTree>
    <p:extLst>
      <p:ext uri="{BB962C8B-B14F-4D97-AF65-F5344CB8AC3E}">
        <p14:creationId xmlns:p14="http://schemas.microsoft.com/office/powerpoint/2010/main" val="183032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400" b="1" dirty="0">
                <a:solidFill>
                  <a:srgbClr val="0070C0"/>
                </a:solidFill>
                <a:effectLst>
                  <a:outerShdw blurRad="38100" dist="38100" dir="2700000" algn="tl">
                    <a:srgbClr val="000000">
                      <a:alpha val="43137"/>
                    </a:srgbClr>
                  </a:outerShdw>
                </a:effectLst>
                <a:latin typeface="+mn-lt"/>
              </a:rPr>
              <a:t>Header/Contact Information</a:t>
            </a:r>
            <a:br>
              <a:rPr lang="en-US" sz="4400" dirty="0"/>
            </a:br>
            <a:endParaRPr lang="en-US" sz="4400" dirty="0">
              <a:solidFill>
                <a:srgbClr val="0070C0"/>
              </a:solidFill>
            </a:endParaRPr>
          </a:p>
        </p:txBody>
      </p:sp>
      <p:sp>
        <p:nvSpPr>
          <p:cNvPr id="6" name="TextBox 5">
            <a:extLst>
              <a:ext uri="{FF2B5EF4-FFF2-40B4-BE49-F238E27FC236}">
                <a16:creationId xmlns:a16="http://schemas.microsoft.com/office/drawing/2014/main" id="{62D9647E-AF9E-416A-9C61-3B446EF5631A}"/>
              </a:ext>
            </a:extLst>
          </p:cNvPr>
          <p:cNvSpPr txBox="1"/>
          <p:nvPr/>
        </p:nvSpPr>
        <p:spPr>
          <a:xfrm>
            <a:off x="283447" y="1295400"/>
            <a:ext cx="9715500" cy="5539978"/>
          </a:xfrm>
          <a:prstGeom prst="rect">
            <a:avLst/>
          </a:prstGeom>
          <a:noFill/>
        </p:spPr>
        <p:txBody>
          <a:bodyPr wrap="square">
            <a:spAutoFit/>
          </a:bodyPr>
          <a:lstStyle/>
          <a:p>
            <a:pPr marL="0" indent="0">
              <a:buNone/>
            </a:pPr>
            <a:r>
              <a:rPr lang="en-US" sz="2400" b="1" i="1" dirty="0">
                <a:latin typeface="+mj-lt"/>
              </a:rPr>
              <a:t>If you don’t add a way for them to contact you, how will they?</a:t>
            </a:r>
            <a:br>
              <a:rPr lang="en-US" sz="2400" b="1" i="1" dirty="0">
                <a:latin typeface="+mj-lt"/>
              </a:rPr>
            </a:br>
            <a:r>
              <a:rPr lang="en-US" sz="1800" b="1" dirty="0">
                <a:latin typeface="+mj-lt"/>
              </a:rPr>
              <a:t>						           </a:t>
            </a:r>
            <a:endParaRPr lang="en-US" sz="1800" dirty="0">
              <a:latin typeface="+mj-lt"/>
            </a:endParaRPr>
          </a:p>
          <a:p>
            <a:pPr marL="0" indent="0">
              <a:buNone/>
            </a:pPr>
            <a:r>
              <a:rPr lang="en-US" sz="2400" b="1" dirty="0">
                <a:latin typeface="Arial Narrow" panose="020B0606020202030204" pitchFamily="34" charset="0"/>
                <a:cs typeface="Arial" panose="020B0604020202020204" pitchFamily="34" charset="0"/>
              </a:rPr>
              <a:t>Name </a:t>
            </a:r>
            <a:r>
              <a:rPr lang="en-US" sz="2400" dirty="0">
                <a:latin typeface="Arial Narrow" panose="020B0606020202030204" pitchFamily="34" charset="0"/>
                <a:cs typeface="Arial" panose="020B0604020202020204" pitchFamily="34" charset="0"/>
              </a:rPr>
              <a:t>– Should be bold, can be all caps, should be your formal name</a:t>
            </a:r>
          </a:p>
          <a:p>
            <a:pPr marL="0" indent="0">
              <a:buNone/>
            </a:pPr>
            <a:r>
              <a:rPr lang="en-US" sz="2400" b="1" dirty="0">
                <a:latin typeface="Arial Narrow" panose="020B0606020202030204" pitchFamily="34" charset="0"/>
                <a:cs typeface="Arial" panose="020B0604020202020204" pitchFamily="34" charset="0"/>
              </a:rPr>
              <a:t>City/State </a:t>
            </a:r>
            <a:r>
              <a:rPr lang="en-US" sz="2400" dirty="0">
                <a:latin typeface="Arial Narrow" panose="020B0606020202030204" pitchFamily="34" charset="0"/>
                <a:cs typeface="Arial" panose="020B0604020202020204" pitchFamily="34" charset="0"/>
              </a:rPr>
              <a:t>– Doesn’t need to have your whole address can be just city and state</a:t>
            </a:r>
          </a:p>
          <a:p>
            <a:pPr marL="0" indent="0">
              <a:buNone/>
            </a:pPr>
            <a:r>
              <a:rPr lang="en-US" sz="2400" b="1" dirty="0">
                <a:latin typeface="Arial Narrow" panose="020B0606020202030204" pitchFamily="34" charset="0"/>
                <a:cs typeface="Arial" panose="020B0604020202020204" pitchFamily="34" charset="0"/>
              </a:rPr>
              <a:t>Email</a:t>
            </a:r>
            <a:r>
              <a:rPr lang="en-US" sz="2400" dirty="0">
                <a:latin typeface="Arial Narrow" panose="020B0606020202030204" pitchFamily="34" charset="0"/>
                <a:cs typeface="Arial" panose="020B0604020202020204" pitchFamily="34" charset="0"/>
              </a:rPr>
              <a:t> – should be professional, no cute or crude addresses</a:t>
            </a:r>
          </a:p>
          <a:p>
            <a:pPr marL="0" indent="0">
              <a:buNone/>
            </a:pPr>
            <a:r>
              <a:rPr lang="en-US" sz="2400" b="1" dirty="0">
                <a:latin typeface="Arial Narrow" panose="020B0606020202030204" pitchFamily="34" charset="0"/>
                <a:cs typeface="Arial" panose="020B0604020202020204" pitchFamily="34" charset="0"/>
              </a:rPr>
              <a:t>Phone Number </a:t>
            </a:r>
            <a:r>
              <a:rPr lang="en-US" sz="2400" dirty="0">
                <a:latin typeface="Arial Narrow" panose="020B0606020202030204" pitchFamily="34" charset="0"/>
                <a:cs typeface="Arial" panose="020B0604020202020204" pitchFamily="34" charset="0"/>
              </a:rPr>
              <a:t>– out of state/long distance number, consider changing it</a:t>
            </a:r>
          </a:p>
          <a:p>
            <a:pPr marL="0" indent="0">
              <a:buNone/>
            </a:pPr>
            <a:r>
              <a:rPr lang="en-US" sz="2400" b="1" dirty="0">
                <a:latin typeface="Arial Narrow" panose="020B0606020202030204" pitchFamily="34" charset="0"/>
                <a:cs typeface="Arial" panose="020B0604020202020204" pitchFamily="34" charset="0"/>
              </a:rPr>
              <a:t>LinkedIn link </a:t>
            </a:r>
            <a:r>
              <a:rPr lang="en-US" sz="2400" dirty="0">
                <a:latin typeface="Arial Narrow" panose="020B0606020202030204" pitchFamily="34" charset="0"/>
                <a:cs typeface="Arial" panose="020B0604020202020204" pitchFamily="34" charset="0"/>
              </a:rPr>
              <a:t>– if you have a LinkedIn account add the address or hyperlink</a:t>
            </a:r>
          </a:p>
          <a:p>
            <a:pPr marL="0" indent="0">
              <a:buNone/>
            </a:pPr>
            <a:endParaRPr lang="en-US" sz="1800" b="1" dirty="0">
              <a:latin typeface="+mj-lt"/>
            </a:endParaRPr>
          </a:p>
          <a:p>
            <a:pPr marL="0" indent="0">
              <a:buNone/>
            </a:pPr>
            <a:endParaRPr lang="en-US" b="1" dirty="0">
              <a:latin typeface="+mj-lt"/>
            </a:endParaRPr>
          </a:p>
          <a:p>
            <a:pPr marL="0" indent="0">
              <a:buNone/>
            </a:pPr>
            <a:endParaRPr lang="en-US" sz="1800" b="1" dirty="0">
              <a:latin typeface="+mj-lt"/>
            </a:endParaRPr>
          </a:p>
          <a:p>
            <a:pPr marL="0" indent="0">
              <a:buNone/>
            </a:pPr>
            <a:endParaRPr lang="en-US" sz="1800" b="1" dirty="0">
              <a:latin typeface="+mj-lt"/>
            </a:endParaRPr>
          </a:p>
          <a:p>
            <a:pPr marL="0" indent="0">
              <a:buNone/>
            </a:pPr>
            <a:r>
              <a:rPr lang="en-US" sz="2400" b="1" dirty="0">
                <a:solidFill>
                  <a:schemeClr val="bg2">
                    <a:lumMod val="50000"/>
                  </a:schemeClr>
                </a:solidFill>
                <a:highlight>
                  <a:srgbClr val="00FFFF"/>
                </a:highlight>
                <a:latin typeface="+mj-lt"/>
              </a:rPr>
              <a:t>Example:</a:t>
            </a:r>
          </a:p>
          <a:p>
            <a:pPr marL="0" indent="0" algn="ctr">
              <a:buNone/>
            </a:pPr>
            <a:r>
              <a:rPr lang="en-US" sz="2000" b="1" dirty="0"/>
              <a:t>JOE VETERAN</a:t>
            </a:r>
            <a:endParaRPr lang="en-US" sz="2000" dirty="0"/>
          </a:p>
          <a:p>
            <a:pPr marL="0" indent="0" algn="ctr">
              <a:buNone/>
            </a:pPr>
            <a:r>
              <a:rPr lang="en-US" sz="2000" dirty="0"/>
              <a:t>Tampa, FL</a:t>
            </a:r>
          </a:p>
          <a:p>
            <a:pPr marL="0" indent="0" algn="ctr">
              <a:buNone/>
            </a:pPr>
            <a:r>
              <a:rPr lang="en-US" sz="2000" dirty="0"/>
              <a:t>joveteran@wahoomail.com • 727-867-5309 • LinkedIn link if you have one</a:t>
            </a:r>
            <a:br>
              <a:rPr lang="en-US" dirty="0"/>
            </a:br>
            <a:endParaRPr lang="en-US" dirty="0"/>
          </a:p>
          <a:p>
            <a:pPr marL="0" indent="0">
              <a:buNone/>
            </a:pPr>
            <a:endParaRPr lang="en-US" dirty="0"/>
          </a:p>
        </p:txBody>
      </p:sp>
      <p:sp>
        <p:nvSpPr>
          <p:cNvPr id="7" name="Rectangle 6">
            <a:extLst>
              <a:ext uri="{FF2B5EF4-FFF2-40B4-BE49-F238E27FC236}">
                <a16:creationId xmlns:a16="http://schemas.microsoft.com/office/drawing/2014/main" id="{A3C84B2C-73C7-45F3-8CE4-B9D5B570815B}"/>
              </a:ext>
            </a:extLst>
          </p:cNvPr>
          <p:cNvSpPr/>
          <p:nvPr/>
        </p:nvSpPr>
        <p:spPr>
          <a:xfrm>
            <a:off x="236555" y="4800600"/>
            <a:ext cx="9641184" cy="1676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7846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1AB9A2-2BBC-4839-9BBD-029219FD3313}"/>
              </a:ext>
            </a:extLst>
          </p:cNvPr>
          <p:cNvSpPr txBox="1"/>
          <p:nvPr/>
        </p:nvSpPr>
        <p:spPr>
          <a:xfrm>
            <a:off x="304800" y="1600200"/>
            <a:ext cx="9601200" cy="4339650"/>
          </a:xfrm>
          <a:prstGeom prst="rect">
            <a:avLst/>
          </a:prstGeom>
          <a:noFill/>
        </p:spPr>
        <p:txBody>
          <a:bodyPr wrap="square">
            <a:spAutoFit/>
          </a:bodyPr>
          <a:lstStyle/>
          <a:p>
            <a:pPr marL="0" indent="0">
              <a:buNone/>
            </a:pPr>
            <a:r>
              <a:rPr lang="en-US" sz="2800" b="1" dirty="0">
                <a:latin typeface="+mj-lt"/>
              </a:rPr>
              <a:t>What type of Job are you applying to? </a:t>
            </a:r>
            <a:r>
              <a:rPr lang="en-US" sz="2800" dirty="0">
                <a:latin typeface="+mj-lt"/>
              </a:rPr>
              <a:t>Systems Analyst, Over the Road Truck Driver….</a:t>
            </a:r>
          </a:p>
          <a:p>
            <a:pPr marL="0" indent="0">
              <a:buNone/>
            </a:pPr>
            <a:endParaRPr lang="en-US" sz="2800" dirty="0">
              <a:latin typeface="+mj-lt"/>
            </a:endParaRPr>
          </a:p>
          <a:p>
            <a:pPr marL="0" indent="0">
              <a:buNone/>
            </a:pPr>
            <a:r>
              <a:rPr lang="en-US" sz="2800" b="1" dirty="0">
                <a:latin typeface="+mj-lt"/>
              </a:rPr>
              <a:t>Or what is your skill set?</a:t>
            </a:r>
            <a:r>
              <a:rPr lang="en-US" sz="2800" dirty="0">
                <a:latin typeface="+mj-lt"/>
              </a:rPr>
              <a:t> </a:t>
            </a:r>
            <a:r>
              <a:rPr lang="en-US" sz="2800" i="1" dirty="0">
                <a:latin typeface="+mj-lt"/>
              </a:rPr>
              <a:t>  </a:t>
            </a:r>
            <a:r>
              <a:rPr lang="en-US" sz="2800" dirty="0">
                <a:latin typeface="+mj-lt"/>
              </a:rPr>
              <a:t>Information Technology</a:t>
            </a:r>
            <a:r>
              <a:rPr lang="en-US" sz="2800" i="1" dirty="0">
                <a:latin typeface="+mj-lt"/>
              </a:rPr>
              <a:t> </a:t>
            </a:r>
            <a:r>
              <a:rPr lang="en-US" sz="2800" i="1" dirty="0">
                <a:solidFill>
                  <a:schemeClr val="bg2">
                    <a:lumMod val="50000"/>
                  </a:schemeClr>
                </a:solidFill>
                <a:latin typeface="+mj-lt"/>
              </a:rPr>
              <a:t> </a:t>
            </a:r>
          </a:p>
          <a:p>
            <a:pPr marL="0" indent="0">
              <a:buNone/>
            </a:pPr>
            <a:endParaRPr lang="en-US" sz="2400" i="1" dirty="0">
              <a:solidFill>
                <a:schemeClr val="bg2">
                  <a:lumMod val="50000"/>
                </a:schemeClr>
              </a:solidFill>
              <a:latin typeface="+mj-lt"/>
            </a:endParaRPr>
          </a:p>
          <a:p>
            <a:pPr marL="0" indent="0">
              <a:buNone/>
            </a:pPr>
            <a:endParaRPr lang="en-US" sz="2400" i="1" dirty="0">
              <a:solidFill>
                <a:schemeClr val="bg2">
                  <a:lumMod val="50000"/>
                </a:schemeClr>
              </a:solidFill>
              <a:latin typeface="+mj-lt"/>
            </a:endParaRPr>
          </a:p>
          <a:p>
            <a:pPr marL="0" indent="0">
              <a:buNone/>
            </a:pPr>
            <a:endParaRPr lang="en-US" sz="2400" dirty="0">
              <a:solidFill>
                <a:schemeClr val="bg2">
                  <a:lumMod val="50000"/>
                </a:schemeClr>
              </a:solidFill>
              <a:latin typeface="+mj-lt"/>
            </a:endParaRPr>
          </a:p>
          <a:p>
            <a:pPr marL="0" indent="0">
              <a:buNone/>
            </a:pPr>
            <a:endParaRPr lang="en-US" dirty="0">
              <a:solidFill>
                <a:schemeClr val="bg2">
                  <a:lumMod val="50000"/>
                </a:schemeClr>
              </a:solidFill>
            </a:endParaRPr>
          </a:p>
          <a:p>
            <a:pPr marL="0" indent="0">
              <a:buNone/>
            </a:pPr>
            <a:r>
              <a:rPr lang="en-US" sz="2800" dirty="0">
                <a:solidFill>
                  <a:schemeClr val="bg2">
                    <a:lumMod val="50000"/>
                  </a:schemeClr>
                </a:solidFill>
                <a:highlight>
                  <a:srgbClr val="00FFFF"/>
                </a:highlight>
              </a:rPr>
              <a:t>Example:</a:t>
            </a:r>
          </a:p>
          <a:p>
            <a:pPr marL="0" indent="0" algn="ctr">
              <a:buNone/>
            </a:pPr>
            <a:r>
              <a:rPr lang="en-US" sz="2800" b="1" dirty="0"/>
              <a:t>Over the Road CDL Truck Driver</a:t>
            </a:r>
            <a:endParaRPr lang="en-US" sz="2800" dirty="0"/>
          </a:p>
          <a:p>
            <a:pPr marL="0" indent="0">
              <a:buNone/>
            </a:pPr>
            <a:endParaRPr lang="en-US" dirty="0"/>
          </a:p>
        </p:txBody>
      </p:sp>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000" b="1" kern="0" dirty="0">
                <a:solidFill>
                  <a:srgbClr val="0070C0"/>
                </a:solidFill>
                <a:effectLst>
                  <a:outerShdw blurRad="38100" dist="38100" dir="2700000" algn="tl">
                    <a:srgbClr val="000000">
                      <a:alpha val="43137"/>
                    </a:srgbClr>
                  </a:outerShdw>
                </a:effectLst>
                <a:latin typeface="+mn-lt"/>
              </a:rPr>
              <a:t>Occupational Objective</a:t>
            </a:r>
            <a:endParaRPr lang="en-US" sz="4000" kern="0" dirty="0">
              <a:solidFill>
                <a:srgbClr val="0070C0"/>
              </a:solidFill>
              <a:effectLst>
                <a:outerShdw blurRad="38100" dist="38100" dir="2700000" algn="tl">
                  <a:srgbClr val="000000">
                    <a:alpha val="43137"/>
                  </a:srgbClr>
                </a:outerShdw>
              </a:effectLst>
              <a:latin typeface="+mn-lt"/>
            </a:endParaRPr>
          </a:p>
        </p:txBody>
      </p:sp>
      <p:sp>
        <p:nvSpPr>
          <p:cNvPr id="5" name="Rectangle 4">
            <a:extLst>
              <a:ext uri="{FF2B5EF4-FFF2-40B4-BE49-F238E27FC236}">
                <a16:creationId xmlns:a16="http://schemas.microsoft.com/office/drawing/2014/main" id="{DCA85C7A-4AE7-4169-B399-F6C5A8B142DF}"/>
              </a:ext>
            </a:extLst>
          </p:cNvPr>
          <p:cNvSpPr/>
          <p:nvPr/>
        </p:nvSpPr>
        <p:spPr>
          <a:xfrm>
            <a:off x="208503" y="4332362"/>
            <a:ext cx="9621297" cy="171345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7345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1AB9A2-2BBC-4839-9BBD-029219FD3313}"/>
              </a:ext>
            </a:extLst>
          </p:cNvPr>
          <p:cNvSpPr txBox="1"/>
          <p:nvPr/>
        </p:nvSpPr>
        <p:spPr>
          <a:xfrm>
            <a:off x="423705" y="1524000"/>
            <a:ext cx="9601200" cy="5170646"/>
          </a:xfrm>
          <a:prstGeom prst="rect">
            <a:avLst/>
          </a:prstGeom>
          <a:noFill/>
        </p:spPr>
        <p:txBody>
          <a:bodyPr wrap="square">
            <a:spAutoFit/>
          </a:bodyPr>
          <a:lstStyle/>
          <a:p>
            <a:pPr marL="0" indent="0" algn="ctr">
              <a:buNone/>
            </a:pPr>
            <a:r>
              <a:rPr lang="en-US" sz="3200" b="1" dirty="0"/>
              <a:t>List what qualifies you for this position</a:t>
            </a:r>
          </a:p>
          <a:p>
            <a:pPr marL="0" indent="0" algn="ctr">
              <a:buNone/>
            </a:pPr>
            <a:r>
              <a:rPr lang="en-US" sz="3200" i="1" dirty="0"/>
              <a:t>(if unsure use Onetonline.org)</a:t>
            </a:r>
          </a:p>
          <a:p>
            <a:pPr marL="0" indent="0">
              <a:buNone/>
            </a:pPr>
            <a:endParaRPr lang="en-US" sz="2400" i="1" dirty="0">
              <a:solidFill>
                <a:schemeClr val="bg2">
                  <a:lumMod val="50000"/>
                </a:schemeClr>
              </a:solidFill>
              <a:latin typeface="+mj-lt"/>
            </a:endParaRPr>
          </a:p>
          <a:p>
            <a:pPr marL="0" indent="0">
              <a:buNone/>
            </a:pPr>
            <a:r>
              <a:rPr lang="en-US" sz="2800" dirty="0">
                <a:solidFill>
                  <a:schemeClr val="bg2">
                    <a:lumMod val="50000"/>
                  </a:schemeClr>
                </a:solidFill>
                <a:highlight>
                  <a:srgbClr val="00FFFF"/>
                </a:highlight>
              </a:rPr>
              <a:t>Example:</a:t>
            </a:r>
          </a:p>
          <a:p>
            <a:pPr marL="0" indent="0" algn="ctr">
              <a:buNone/>
            </a:pPr>
            <a:r>
              <a:rPr lang="en-US" sz="2800" b="1" dirty="0"/>
              <a:t>SUMMARY OF QUALIFICATIONS</a:t>
            </a:r>
            <a:endParaRPr lang="en-US" sz="2800" dirty="0"/>
          </a:p>
          <a:p>
            <a:pPr marL="0" indent="0" algn="ctr">
              <a:buNone/>
            </a:pPr>
            <a:r>
              <a:rPr lang="en-US" sz="2800" dirty="0"/>
              <a:t>Professional Truck Driver with over 5 years of safe driving. Possess a current CDL Class “A” license with Tanker and Hazmat endorsements.  Understand the importance of maintaining the vehicles and all laws associated with safe driving.  Capable of driving flatbeds, tankers and have my forklift and OSHA certifications.</a:t>
            </a:r>
          </a:p>
          <a:p>
            <a:pPr marL="0" indent="0">
              <a:buNone/>
            </a:pPr>
            <a:endParaRPr lang="en-US" dirty="0"/>
          </a:p>
        </p:txBody>
      </p:sp>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Summary of Qualifications</a:t>
            </a:r>
            <a:endParaRPr lang="en-US" sz="2000" kern="0" dirty="0">
              <a:solidFill>
                <a:srgbClr val="0070C0"/>
              </a:solidFill>
              <a:effectLst>
                <a:outerShdw blurRad="38100" dist="38100" dir="2700000" algn="tl">
                  <a:srgbClr val="000000">
                    <a:alpha val="43137"/>
                  </a:srgbClr>
                </a:outerShdw>
              </a:effectLst>
              <a:latin typeface="+mn-lt"/>
            </a:endParaRPr>
          </a:p>
        </p:txBody>
      </p:sp>
      <p:sp>
        <p:nvSpPr>
          <p:cNvPr id="5" name="Rectangle 4">
            <a:extLst>
              <a:ext uri="{FF2B5EF4-FFF2-40B4-BE49-F238E27FC236}">
                <a16:creationId xmlns:a16="http://schemas.microsoft.com/office/drawing/2014/main" id="{DCA85C7A-4AE7-4169-B399-F6C5A8B142DF}"/>
              </a:ext>
            </a:extLst>
          </p:cNvPr>
          <p:cNvSpPr/>
          <p:nvPr/>
        </p:nvSpPr>
        <p:spPr>
          <a:xfrm>
            <a:off x="423705" y="2743200"/>
            <a:ext cx="9426192" cy="403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939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1AB9A2-2BBC-4839-9BBD-029219FD3313}"/>
              </a:ext>
            </a:extLst>
          </p:cNvPr>
          <p:cNvSpPr txBox="1"/>
          <p:nvPr/>
        </p:nvSpPr>
        <p:spPr>
          <a:xfrm>
            <a:off x="342900" y="1318992"/>
            <a:ext cx="9601200" cy="2062103"/>
          </a:xfrm>
          <a:prstGeom prst="rect">
            <a:avLst/>
          </a:prstGeom>
          <a:noFill/>
        </p:spPr>
        <p:txBody>
          <a:bodyPr wrap="square">
            <a:spAutoFit/>
          </a:bodyPr>
          <a:lstStyle/>
          <a:p>
            <a:pPr marL="0" indent="0">
              <a:buFont typeface="Arial" panose="020B0604020202020204" pitchFamily="34" charset="0"/>
              <a:buNone/>
            </a:pPr>
            <a:r>
              <a:rPr lang="en-US" sz="3000" dirty="0"/>
              <a:t>List the skills that you possess that will make you stand out</a:t>
            </a:r>
          </a:p>
          <a:p>
            <a:pPr marL="0" indent="0">
              <a:buNone/>
            </a:pPr>
            <a:endParaRPr lang="en-US" sz="2400" i="1" dirty="0">
              <a:solidFill>
                <a:schemeClr val="bg2">
                  <a:lumMod val="50000"/>
                </a:schemeClr>
              </a:solidFill>
              <a:highlight>
                <a:srgbClr val="00FFFF"/>
              </a:highlight>
              <a:latin typeface="+mj-lt"/>
            </a:endParaRPr>
          </a:p>
          <a:p>
            <a:pPr marL="0" indent="0">
              <a:buNone/>
            </a:pPr>
            <a:r>
              <a:rPr lang="en-US" sz="2800" dirty="0">
                <a:solidFill>
                  <a:schemeClr val="bg2">
                    <a:lumMod val="50000"/>
                  </a:schemeClr>
                </a:solidFill>
                <a:highlight>
                  <a:srgbClr val="00FFFF"/>
                </a:highlight>
              </a:rPr>
              <a:t>Example:</a:t>
            </a:r>
          </a:p>
          <a:p>
            <a:pPr marL="0" indent="0" algn="ctr">
              <a:buNone/>
            </a:pPr>
            <a:r>
              <a:rPr lang="en-US" sz="2800" b="1" dirty="0"/>
              <a:t>SKILLS</a:t>
            </a:r>
            <a:endParaRPr lang="en-US" sz="2800" dirty="0"/>
          </a:p>
          <a:p>
            <a:pPr marL="0" indent="0">
              <a:buNone/>
            </a:pPr>
            <a:endParaRPr lang="en-US" dirty="0"/>
          </a:p>
        </p:txBody>
      </p:sp>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Skills</a:t>
            </a:r>
            <a:endParaRPr lang="en-US" sz="900" kern="0" dirty="0">
              <a:solidFill>
                <a:srgbClr val="0070C0"/>
              </a:solidFill>
              <a:effectLst>
                <a:outerShdw blurRad="38100" dist="38100" dir="2700000" algn="tl">
                  <a:srgbClr val="000000">
                    <a:alpha val="43137"/>
                  </a:srgbClr>
                </a:outerShdw>
              </a:effectLst>
              <a:latin typeface="+mn-lt"/>
            </a:endParaRPr>
          </a:p>
        </p:txBody>
      </p:sp>
      <p:sp>
        <p:nvSpPr>
          <p:cNvPr id="5" name="Rectangle 4">
            <a:extLst>
              <a:ext uri="{FF2B5EF4-FFF2-40B4-BE49-F238E27FC236}">
                <a16:creationId xmlns:a16="http://schemas.microsoft.com/office/drawing/2014/main" id="{DCA85C7A-4AE7-4169-B399-F6C5A8B142DF}"/>
              </a:ext>
            </a:extLst>
          </p:cNvPr>
          <p:cNvSpPr/>
          <p:nvPr/>
        </p:nvSpPr>
        <p:spPr>
          <a:xfrm>
            <a:off x="423705" y="2132826"/>
            <a:ext cx="9426192" cy="464742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C789947-92A0-4E64-B0FA-63E8261A399B}"/>
              </a:ext>
            </a:extLst>
          </p:cNvPr>
          <p:cNvSpPr txBox="1">
            <a:spLocks/>
          </p:cNvSpPr>
          <p:nvPr/>
        </p:nvSpPr>
        <p:spPr>
          <a:xfrm>
            <a:off x="609600" y="3314934"/>
            <a:ext cx="9220200" cy="3138474"/>
          </a:xfrm>
          <a:prstGeom prst="rect">
            <a:avLst/>
          </a:prstGeom>
        </p:spPr>
        <p:txBody>
          <a:bodyPr numCol="3">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kern="0" dirty="0">
                <a:solidFill>
                  <a:sysClr val="windowText" lastClr="000000"/>
                </a:solidFill>
              </a:rPr>
              <a:t>CDL Class “A”</a:t>
            </a:r>
          </a:p>
          <a:p>
            <a:r>
              <a:rPr lang="en-US" sz="2800" kern="0" dirty="0">
                <a:solidFill>
                  <a:sysClr val="windowText" lastClr="000000"/>
                </a:solidFill>
              </a:rPr>
              <a:t>OSHA Card</a:t>
            </a:r>
          </a:p>
          <a:p>
            <a:r>
              <a:rPr lang="en-US" sz="2800" kern="0" dirty="0">
                <a:solidFill>
                  <a:sysClr val="windowText" lastClr="000000"/>
                </a:solidFill>
              </a:rPr>
              <a:t>Tanker/Hazmat</a:t>
            </a:r>
          </a:p>
          <a:p>
            <a:r>
              <a:rPr lang="en-US" sz="2800" kern="0" dirty="0">
                <a:solidFill>
                  <a:sysClr val="windowText" lastClr="000000"/>
                </a:solidFill>
              </a:rPr>
              <a:t>Vehicle Maintenance</a:t>
            </a:r>
          </a:p>
          <a:p>
            <a:r>
              <a:rPr lang="en-US" sz="2800" kern="0" dirty="0">
                <a:solidFill>
                  <a:sysClr val="windowText" lastClr="000000"/>
                </a:solidFill>
              </a:rPr>
              <a:t>Electronic Logs</a:t>
            </a:r>
          </a:p>
          <a:p>
            <a:r>
              <a:rPr lang="en-US" sz="2800" kern="0" dirty="0">
                <a:solidFill>
                  <a:sysClr val="windowText" lastClr="000000"/>
                </a:solidFill>
              </a:rPr>
              <a:t>Safety Focused</a:t>
            </a:r>
          </a:p>
          <a:p>
            <a:r>
              <a:rPr lang="en-US" sz="2800" kern="0" dirty="0">
                <a:solidFill>
                  <a:sysClr val="windowText" lastClr="000000"/>
                </a:solidFill>
              </a:rPr>
              <a:t>Flat Bed</a:t>
            </a:r>
          </a:p>
          <a:p>
            <a:r>
              <a:rPr lang="en-US" sz="2800" kern="0" dirty="0">
                <a:solidFill>
                  <a:sysClr val="windowText" lastClr="000000"/>
                </a:solidFill>
              </a:rPr>
              <a:t>Tankers</a:t>
            </a:r>
          </a:p>
          <a:p>
            <a:r>
              <a:rPr lang="en-US" sz="2800" kern="0" dirty="0">
                <a:solidFill>
                  <a:sysClr val="windowText" lastClr="000000"/>
                </a:solidFill>
              </a:rPr>
              <a:t>Princeton/</a:t>
            </a:r>
            <a:r>
              <a:rPr lang="en-US" sz="2800" kern="0" dirty="0" err="1">
                <a:solidFill>
                  <a:sysClr val="windowText" lastClr="000000"/>
                </a:solidFill>
              </a:rPr>
              <a:t>Moffet</a:t>
            </a:r>
            <a:endParaRPr lang="en-US" sz="2800" kern="0" dirty="0">
              <a:solidFill>
                <a:sysClr val="windowText" lastClr="000000"/>
              </a:solidFill>
            </a:endParaRPr>
          </a:p>
          <a:p>
            <a:r>
              <a:rPr lang="en-US" sz="2800" kern="0" dirty="0">
                <a:solidFill>
                  <a:sysClr val="windowText" lastClr="000000"/>
                </a:solidFill>
              </a:rPr>
              <a:t>Forklift Certified</a:t>
            </a:r>
          </a:p>
          <a:p>
            <a:r>
              <a:rPr lang="en-US" sz="2800" kern="0" dirty="0">
                <a:solidFill>
                  <a:sysClr val="windowText" lastClr="000000"/>
                </a:solidFill>
              </a:rPr>
              <a:t>5.5 years’ Experience</a:t>
            </a:r>
          </a:p>
          <a:p>
            <a:r>
              <a:rPr lang="en-US" sz="2800" kern="0" dirty="0">
                <a:solidFill>
                  <a:sysClr val="windowText" lastClr="000000"/>
                </a:solidFill>
              </a:rPr>
              <a:t>Loading </a:t>
            </a:r>
          </a:p>
          <a:p>
            <a:r>
              <a:rPr lang="en-US" sz="2800" kern="0" dirty="0">
                <a:solidFill>
                  <a:sysClr val="windowText" lastClr="000000"/>
                </a:solidFill>
              </a:rPr>
              <a:t>Vendor Relations</a:t>
            </a:r>
          </a:p>
          <a:p>
            <a:r>
              <a:rPr lang="en-US" sz="2800" kern="0" dirty="0">
                <a:solidFill>
                  <a:sysClr val="windowText" lastClr="000000"/>
                </a:solidFill>
              </a:rPr>
              <a:t>Paperwork</a:t>
            </a:r>
          </a:p>
          <a:p>
            <a:r>
              <a:rPr lang="en-US" sz="2800" kern="0" dirty="0">
                <a:solidFill>
                  <a:sysClr val="windowText" lastClr="000000"/>
                </a:solidFill>
              </a:rPr>
              <a:t>Training/Mentoring</a:t>
            </a:r>
          </a:p>
          <a:p>
            <a:br>
              <a:rPr lang="en-US" sz="2800" kern="0" dirty="0">
                <a:solidFill>
                  <a:sysClr val="windowText" lastClr="000000"/>
                </a:solidFill>
              </a:rPr>
            </a:br>
            <a:endParaRPr lang="en-US" sz="2800" kern="0" dirty="0">
              <a:solidFill>
                <a:sysClr val="windowText" lastClr="000000"/>
              </a:solidFill>
            </a:endParaRPr>
          </a:p>
        </p:txBody>
      </p:sp>
    </p:spTree>
    <p:extLst>
      <p:ext uri="{BB962C8B-B14F-4D97-AF65-F5344CB8AC3E}">
        <p14:creationId xmlns:p14="http://schemas.microsoft.com/office/powerpoint/2010/main" val="258722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04316" y="381000"/>
            <a:ext cx="9525000" cy="769441"/>
          </a:xfrm>
          <a:prstGeom prst="rect">
            <a:avLst/>
          </a:prstGeom>
          <a:noFill/>
        </p:spPr>
        <p:txBody>
          <a:bodyPr wrap="square" rtlCol="0">
            <a:spAutoFit/>
          </a:bodyPr>
          <a:lstStyle/>
          <a:p>
            <a:r>
              <a:rPr lang="en-US" sz="4400" b="1" dirty="0">
                <a:solidFill>
                  <a:srgbClr val="0070C0"/>
                </a:solidFill>
                <a:effectLst>
                  <a:outerShdw blurRad="38100" dist="38100" dir="2700000" algn="tl">
                    <a:srgbClr val="000000">
                      <a:alpha val="43137"/>
                    </a:srgbClr>
                  </a:outerShdw>
                </a:effectLst>
                <a:latin typeface="+mn-lt"/>
              </a:rPr>
              <a:t>Tips Before Starting a Resume</a:t>
            </a:r>
            <a:endParaRPr lang="en-US" sz="4400" dirty="0">
              <a:solidFill>
                <a:srgbClr val="0070C0"/>
              </a:solidFill>
            </a:endParaRPr>
          </a:p>
        </p:txBody>
      </p:sp>
      <p:sp>
        <p:nvSpPr>
          <p:cNvPr id="11" name="TextBox 10">
            <a:extLst>
              <a:ext uri="{FF2B5EF4-FFF2-40B4-BE49-F238E27FC236}">
                <a16:creationId xmlns:a16="http://schemas.microsoft.com/office/drawing/2014/main" id="{8CB62415-7CD0-4EBA-8C99-BB2302346588}"/>
              </a:ext>
            </a:extLst>
          </p:cNvPr>
          <p:cNvSpPr txBox="1"/>
          <p:nvPr/>
        </p:nvSpPr>
        <p:spPr>
          <a:xfrm>
            <a:off x="304800" y="1752600"/>
            <a:ext cx="9424516" cy="5109091"/>
          </a:xfrm>
          <a:prstGeom prst="rect">
            <a:avLst/>
          </a:prstGeom>
          <a:noFill/>
        </p:spPr>
        <p:txBody>
          <a:bodyPr wrap="square" rtlCol="0">
            <a:spAutoFit/>
          </a:bodyPr>
          <a:lstStyle/>
          <a:p>
            <a:pPr marL="457200" lvl="0" indent="-457200">
              <a:buClr>
                <a:srgbClr val="00B0F0"/>
              </a:buClr>
              <a:buFont typeface="Wingdings" panose="05000000000000000000" pitchFamily="2" charset="2"/>
              <a:buChar char="Ø"/>
            </a:pPr>
            <a:r>
              <a:rPr lang="en-US" sz="2800" dirty="0">
                <a:latin typeface="Arial Narrow" panose="020B0606020202030204" pitchFamily="34" charset="0"/>
              </a:rPr>
              <a:t>A resume is an important tool for a job search</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Allows a candidate to display his/her top skills and qualities</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Resumes help employers make hiring decisions </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The average recruiter spends 6 seconds reading a resume</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Ensure your resume contains keywords from the job description </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Resume should be freshly printed on high quality paper</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Font size should be no smaller than 11 points</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Calibri or Times New Roman are good choices</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Resumes should be 1 to 2 pages, with 1 page being ideal</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Spelling and Grammar are important (attention to detail)</a:t>
            </a:r>
          </a:p>
          <a:p>
            <a:pPr marL="457200" indent="-457200">
              <a:buClr>
                <a:srgbClr val="00B0F0"/>
              </a:buClr>
              <a:buFont typeface="Wingdings" panose="05000000000000000000" pitchFamily="2" charset="2"/>
              <a:buChar char="Ø"/>
            </a:pPr>
            <a:r>
              <a:rPr lang="en-US" sz="2800" dirty="0">
                <a:latin typeface="Arial Narrow" panose="020B0606020202030204" pitchFamily="34" charset="0"/>
              </a:rPr>
              <a:t>Do not overuse capitalization, bold, italic or underlines</a:t>
            </a:r>
          </a:p>
          <a:p>
            <a:pPr lvl="0"/>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1AB9A2-2BBC-4839-9BBD-029219FD3313}"/>
              </a:ext>
            </a:extLst>
          </p:cNvPr>
          <p:cNvSpPr txBox="1"/>
          <p:nvPr/>
        </p:nvSpPr>
        <p:spPr>
          <a:xfrm>
            <a:off x="342900" y="1318992"/>
            <a:ext cx="9426192" cy="5447645"/>
          </a:xfrm>
          <a:prstGeom prst="rect">
            <a:avLst/>
          </a:prstGeom>
          <a:noFill/>
        </p:spPr>
        <p:txBody>
          <a:bodyPr wrap="square">
            <a:spAutoFit/>
          </a:bodyPr>
          <a:lstStyle/>
          <a:p>
            <a:pPr marL="0" indent="0">
              <a:buNone/>
            </a:pPr>
            <a:r>
              <a:rPr lang="en-US" sz="2400" dirty="0"/>
              <a:t>List your areas of expertise with a summary of how you are an expert in that area.  You should list no more than 3 areas of expertise.</a:t>
            </a:r>
          </a:p>
          <a:p>
            <a:pPr marL="0" indent="0">
              <a:buNone/>
            </a:pPr>
            <a:endParaRPr lang="en-US" sz="2400" i="1" dirty="0">
              <a:solidFill>
                <a:schemeClr val="bg2">
                  <a:lumMod val="50000"/>
                </a:schemeClr>
              </a:solidFill>
              <a:highlight>
                <a:srgbClr val="00FFFF"/>
              </a:highlight>
              <a:latin typeface="+mj-lt"/>
            </a:endParaRPr>
          </a:p>
          <a:p>
            <a:pPr marL="0" indent="0">
              <a:buNone/>
            </a:pPr>
            <a:r>
              <a:rPr lang="en-US" sz="2800" dirty="0">
                <a:solidFill>
                  <a:schemeClr val="bg2">
                    <a:lumMod val="50000"/>
                  </a:schemeClr>
                </a:solidFill>
                <a:highlight>
                  <a:srgbClr val="00FFFF"/>
                </a:highlight>
              </a:rPr>
              <a:t>Example:</a:t>
            </a:r>
            <a:endParaRPr lang="en-US" sz="2800" b="1" dirty="0"/>
          </a:p>
          <a:p>
            <a:pPr marL="0" indent="0" algn="ctr">
              <a:buNone/>
            </a:pPr>
            <a:r>
              <a:rPr lang="en-US" sz="3000" b="1" dirty="0"/>
              <a:t>AREAS OF EXPERTISE</a:t>
            </a:r>
          </a:p>
          <a:p>
            <a:pPr marL="0" indent="0" algn="ctr">
              <a:buNone/>
            </a:pPr>
            <a:endParaRPr lang="en-US" sz="3000" dirty="0"/>
          </a:p>
          <a:p>
            <a:pPr marL="0" indent="0">
              <a:buNone/>
            </a:pPr>
            <a:r>
              <a:rPr lang="en-US" sz="3000" u="sng" dirty="0"/>
              <a:t>CDL Truck Driver (Tanker)</a:t>
            </a:r>
            <a:r>
              <a:rPr lang="en-US" sz="3000" dirty="0">
                <a:solidFill>
                  <a:schemeClr val="bg1">
                    <a:lumMod val="65000"/>
                  </a:schemeClr>
                </a:solidFill>
              </a:rPr>
              <a:t>     (1</a:t>
            </a:r>
            <a:r>
              <a:rPr lang="en-US" sz="3000" baseline="30000" dirty="0">
                <a:solidFill>
                  <a:schemeClr val="bg1">
                    <a:lumMod val="65000"/>
                  </a:schemeClr>
                </a:solidFill>
              </a:rPr>
              <a:t>st</a:t>
            </a:r>
            <a:r>
              <a:rPr lang="en-US" sz="3000" dirty="0">
                <a:solidFill>
                  <a:schemeClr val="bg1">
                    <a:lumMod val="65000"/>
                  </a:schemeClr>
                </a:solidFill>
              </a:rPr>
              <a:t> area)</a:t>
            </a:r>
          </a:p>
          <a:p>
            <a:r>
              <a:rPr lang="en-US" sz="2800" dirty="0"/>
              <a:t>  • Safely Operated a 40ft Tanker Truck</a:t>
            </a:r>
          </a:p>
          <a:p>
            <a:r>
              <a:rPr lang="en-US" sz="2800" dirty="0"/>
              <a:t>  • Loaded and unloaded fuels safely</a:t>
            </a:r>
          </a:p>
          <a:p>
            <a:r>
              <a:rPr lang="en-US" sz="2800" dirty="0"/>
              <a:t>  • Maintained logbooks and vendor receipts/purchase orders</a:t>
            </a:r>
          </a:p>
          <a:p>
            <a:r>
              <a:rPr lang="en-US" sz="2800" dirty="0"/>
              <a:t>  • Trained rookie drivers on safe driving and loading practices </a:t>
            </a:r>
          </a:p>
          <a:p>
            <a:pPr marL="0" indent="0" algn="ctr">
              <a:buNone/>
            </a:pPr>
            <a:endParaRPr lang="en-US" sz="2800" dirty="0"/>
          </a:p>
          <a:p>
            <a:pPr marL="0" indent="0">
              <a:buNone/>
            </a:pPr>
            <a:endParaRPr lang="en-US" dirty="0"/>
          </a:p>
        </p:txBody>
      </p:sp>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Areas of Expertise</a:t>
            </a:r>
            <a:endParaRPr lang="en-US" sz="300" kern="0" dirty="0">
              <a:solidFill>
                <a:srgbClr val="0070C0"/>
              </a:solidFill>
              <a:effectLst>
                <a:outerShdw blurRad="38100" dist="38100" dir="2700000" algn="tl">
                  <a:srgbClr val="000000">
                    <a:alpha val="43137"/>
                  </a:srgbClr>
                </a:outerShdw>
              </a:effectLst>
              <a:latin typeface="+mn-lt"/>
            </a:endParaRPr>
          </a:p>
        </p:txBody>
      </p:sp>
      <p:sp>
        <p:nvSpPr>
          <p:cNvPr id="5" name="Rectangle 4">
            <a:extLst>
              <a:ext uri="{FF2B5EF4-FFF2-40B4-BE49-F238E27FC236}">
                <a16:creationId xmlns:a16="http://schemas.microsoft.com/office/drawing/2014/main" id="{DCA85C7A-4AE7-4169-B399-F6C5A8B142DF}"/>
              </a:ext>
            </a:extLst>
          </p:cNvPr>
          <p:cNvSpPr/>
          <p:nvPr/>
        </p:nvSpPr>
        <p:spPr>
          <a:xfrm>
            <a:off x="423705" y="2895600"/>
            <a:ext cx="9426192" cy="38846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092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1AB9A2-2BBC-4839-9BBD-029219FD3313}"/>
              </a:ext>
            </a:extLst>
          </p:cNvPr>
          <p:cNvSpPr txBox="1"/>
          <p:nvPr/>
        </p:nvSpPr>
        <p:spPr>
          <a:xfrm>
            <a:off x="342900" y="1318992"/>
            <a:ext cx="9426192" cy="4555093"/>
          </a:xfrm>
          <a:prstGeom prst="rect">
            <a:avLst/>
          </a:prstGeom>
          <a:noFill/>
        </p:spPr>
        <p:txBody>
          <a:bodyPr wrap="square">
            <a:spAutoFit/>
          </a:bodyPr>
          <a:lstStyle/>
          <a:p>
            <a:pPr marL="0" indent="0">
              <a:buNone/>
            </a:pPr>
            <a:endParaRPr lang="en-US" sz="2400" i="1" dirty="0">
              <a:solidFill>
                <a:schemeClr val="bg2">
                  <a:lumMod val="50000"/>
                </a:schemeClr>
              </a:solidFill>
              <a:highlight>
                <a:srgbClr val="00FFFF"/>
              </a:highlight>
              <a:latin typeface="+mj-lt"/>
            </a:endParaRPr>
          </a:p>
          <a:p>
            <a:pPr marL="0" indent="0" algn="ctr">
              <a:buNone/>
            </a:pPr>
            <a:r>
              <a:rPr lang="en-US" sz="3000" b="1" dirty="0"/>
              <a:t>AREAS OF EXPERTISE continued</a:t>
            </a:r>
          </a:p>
          <a:p>
            <a:r>
              <a:rPr lang="en-US" sz="3200" dirty="0">
                <a:solidFill>
                  <a:schemeClr val="bg2">
                    <a:lumMod val="50000"/>
                  </a:schemeClr>
                </a:solidFill>
                <a:highlight>
                  <a:srgbClr val="00FFFF"/>
                </a:highlight>
              </a:rPr>
              <a:t>Example:</a:t>
            </a:r>
          </a:p>
          <a:p>
            <a:endParaRPr lang="en-US" sz="3000" dirty="0"/>
          </a:p>
          <a:p>
            <a:pPr marL="0" indent="0">
              <a:buNone/>
            </a:pPr>
            <a:r>
              <a:rPr lang="en-US" sz="3200" u="sng" dirty="0"/>
              <a:t>Ice Cream Truck Driver</a:t>
            </a:r>
            <a:r>
              <a:rPr lang="en-US" sz="3200" dirty="0"/>
              <a:t>     </a:t>
            </a:r>
            <a:r>
              <a:rPr lang="en-US" sz="3200" dirty="0">
                <a:solidFill>
                  <a:schemeClr val="bg1">
                    <a:lumMod val="65000"/>
                  </a:schemeClr>
                </a:solidFill>
              </a:rPr>
              <a:t>(2</a:t>
            </a:r>
            <a:r>
              <a:rPr lang="en-US" sz="3200" baseline="30000" dirty="0">
                <a:solidFill>
                  <a:schemeClr val="bg1">
                    <a:lumMod val="65000"/>
                  </a:schemeClr>
                </a:solidFill>
              </a:rPr>
              <a:t>nd</a:t>
            </a:r>
            <a:r>
              <a:rPr lang="en-US" sz="3200" dirty="0">
                <a:solidFill>
                  <a:schemeClr val="bg1">
                    <a:lumMod val="65000"/>
                  </a:schemeClr>
                </a:solidFill>
              </a:rPr>
              <a:t> area)</a:t>
            </a:r>
          </a:p>
          <a:p>
            <a:r>
              <a:rPr lang="en-US" sz="3200" dirty="0"/>
              <a:t>  • Safely operated small van around children</a:t>
            </a:r>
          </a:p>
          <a:p>
            <a:r>
              <a:rPr lang="en-US" sz="3200" dirty="0"/>
              <a:t>  • Rotated inventory of ice cream and popsicles</a:t>
            </a:r>
          </a:p>
          <a:p>
            <a:r>
              <a:rPr lang="en-US" sz="3200" dirty="0"/>
              <a:t>  • Cash handling and accounting log</a:t>
            </a:r>
          </a:p>
          <a:p>
            <a:pPr marL="0" indent="0" algn="ctr">
              <a:buNone/>
            </a:pPr>
            <a:endParaRPr lang="en-US" sz="2800" dirty="0"/>
          </a:p>
          <a:p>
            <a:pPr marL="0" indent="0">
              <a:buNone/>
            </a:pPr>
            <a:endParaRPr lang="en-US" dirty="0"/>
          </a:p>
        </p:txBody>
      </p:sp>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Areas of Expertise</a:t>
            </a:r>
            <a:endParaRPr lang="en-US" sz="300" kern="0" dirty="0">
              <a:solidFill>
                <a:srgbClr val="0070C0"/>
              </a:solidFill>
              <a:effectLst>
                <a:outerShdw blurRad="38100" dist="38100" dir="2700000" algn="tl">
                  <a:srgbClr val="000000">
                    <a:alpha val="43137"/>
                  </a:srgbClr>
                </a:outerShdw>
              </a:effectLst>
              <a:latin typeface="+mn-lt"/>
            </a:endParaRPr>
          </a:p>
        </p:txBody>
      </p:sp>
      <p:sp>
        <p:nvSpPr>
          <p:cNvPr id="5" name="Rectangle 4">
            <a:extLst>
              <a:ext uri="{FF2B5EF4-FFF2-40B4-BE49-F238E27FC236}">
                <a16:creationId xmlns:a16="http://schemas.microsoft.com/office/drawing/2014/main" id="{DCA85C7A-4AE7-4169-B399-F6C5A8B142DF}"/>
              </a:ext>
            </a:extLst>
          </p:cNvPr>
          <p:cNvSpPr/>
          <p:nvPr/>
        </p:nvSpPr>
        <p:spPr>
          <a:xfrm>
            <a:off x="316104" y="2895600"/>
            <a:ext cx="9426192" cy="2819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66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Employment History</a:t>
            </a:r>
            <a:endParaRPr lang="en-US" sz="300" kern="0" dirty="0">
              <a:solidFill>
                <a:srgbClr val="0070C0"/>
              </a:solidFill>
              <a:effectLst>
                <a:outerShdw blurRad="38100" dist="38100" dir="2700000" algn="tl">
                  <a:srgbClr val="000000">
                    <a:alpha val="43137"/>
                  </a:srgbClr>
                </a:outerShdw>
              </a:effectLst>
              <a:latin typeface="+mn-lt"/>
            </a:endParaRPr>
          </a:p>
        </p:txBody>
      </p:sp>
      <p:sp>
        <p:nvSpPr>
          <p:cNvPr id="6" name="Content Placeholder 2">
            <a:extLst>
              <a:ext uri="{FF2B5EF4-FFF2-40B4-BE49-F238E27FC236}">
                <a16:creationId xmlns:a16="http://schemas.microsoft.com/office/drawing/2014/main" id="{0A3944AF-1EF7-46F6-B477-DFE23E8E9268}"/>
              </a:ext>
            </a:extLst>
          </p:cNvPr>
          <p:cNvSpPr txBox="1">
            <a:spLocks/>
          </p:cNvSpPr>
          <p:nvPr/>
        </p:nvSpPr>
        <p:spPr>
          <a:xfrm>
            <a:off x="152400" y="1676400"/>
            <a:ext cx="9906000" cy="5021023"/>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en-US" sz="3600" kern="0" dirty="0">
              <a:solidFill>
                <a:sysClr val="windowText" lastClr="000000"/>
              </a:solidFill>
            </a:endParaRPr>
          </a:p>
          <a:p>
            <a:pPr algn="ctr"/>
            <a:r>
              <a:rPr lang="en-US" sz="3200" kern="0" dirty="0">
                <a:solidFill>
                  <a:sysClr val="windowText" lastClr="000000"/>
                </a:solidFill>
              </a:rPr>
              <a:t>Include employment going back 15 – 20 years in reverse order, starting with most recent employment</a:t>
            </a:r>
          </a:p>
          <a:p>
            <a:pPr algn="ctr"/>
            <a:endParaRPr lang="en-US" sz="3200" kern="0" dirty="0">
              <a:solidFill>
                <a:sysClr val="windowText" lastClr="000000"/>
              </a:solidFill>
            </a:endParaRPr>
          </a:p>
          <a:p>
            <a:pPr algn="ctr"/>
            <a:r>
              <a:rPr lang="en-US" sz="3200" kern="0" dirty="0">
                <a:solidFill>
                  <a:sysClr val="windowText" lastClr="000000"/>
                </a:solidFill>
              </a:rPr>
              <a:t>Job Title, Company Name, City State, Dates of employment ex: 6/2006 – 6/2020  </a:t>
            </a:r>
          </a:p>
          <a:p>
            <a:endParaRPr lang="en-US" kern="0" dirty="0">
              <a:solidFill>
                <a:schemeClr val="bg2">
                  <a:lumMod val="50000"/>
                </a:schemeClr>
              </a:solidFill>
            </a:endParaRPr>
          </a:p>
          <a:p>
            <a:endParaRPr lang="en-US" kern="0" dirty="0">
              <a:solidFill>
                <a:sysClr val="windowText" lastClr="000000"/>
              </a:solidFill>
            </a:endParaRPr>
          </a:p>
        </p:txBody>
      </p:sp>
    </p:spTree>
    <p:extLst>
      <p:ext uri="{BB962C8B-B14F-4D97-AF65-F5344CB8AC3E}">
        <p14:creationId xmlns:p14="http://schemas.microsoft.com/office/powerpoint/2010/main" val="3276888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Employment History</a:t>
            </a:r>
            <a:endParaRPr lang="en-US" sz="300" kern="0" dirty="0">
              <a:solidFill>
                <a:srgbClr val="0070C0"/>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DA1513C8-AA4E-4142-A70A-78CDD54F04F4}"/>
              </a:ext>
            </a:extLst>
          </p:cNvPr>
          <p:cNvSpPr txBox="1">
            <a:spLocks/>
          </p:cNvSpPr>
          <p:nvPr/>
        </p:nvSpPr>
        <p:spPr>
          <a:xfrm>
            <a:off x="196780" y="2667001"/>
            <a:ext cx="9709220"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kern="0" dirty="0">
              <a:solidFill>
                <a:schemeClr val="bg2">
                  <a:lumMod val="50000"/>
                </a:schemeClr>
              </a:solidFill>
              <a:highlight>
                <a:srgbClr val="00FFFF"/>
              </a:highlight>
            </a:endParaRPr>
          </a:p>
          <a:p>
            <a:r>
              <a:rPr lang="en-US" sz="2800" kern="0" dirty="0">
                <a:solidFill>
                  <a:schemeClr val="bg2">
                    <a:lumMod val="50000"/>
                  </a:schemeClr>
                </a:solidFill>
                <a:highlight>
                  <a:srgbClr val="00FFFF"/>
                </a:highlight>
              </a:rPr>
              <a:t>Example:</a:t>
            </a:r>
          </a:p>
          <a:p>
            <a:pPr algn="ctr"/>
            <a:r>
              <a:rPr lang="en-US" sz="2800" b="1" kern="0" dirty="0">
                <a:solidFill>
                  <a:sysClr val="windowText" lastClr="000000"/>
                </a:solidFill>
              </a:rPr>
              <a:t>EMPLOYMENT HISTORY</a:t>
            </a:r>
            <a:endParaRPr lang="en-US" sz="2800" kern="0" dirty="0">
              <a:solidFill>
                <a:sysClr val="windowText" lastClr="000000"/>
              </a:solidFill>
            </a:endParaRPr>
          </a:p>
          <a:p>
            <a:r>
              <a:rPr lang="en-US" sz="2200" b="1" kern="0" dirty="0">
                <a:solidFill>
                  <a:sysClr val="windowText" lastClr="000000"/>
                </a:solidFill>
                <a:latin typeface="Arial Narrow" panose="020B0606020202030204" pitchFamily="34" charset="0"/>
              </a:rPr>
              <a:t>Tanker Driver                       </a:t>
            </a:r>
            <a:r>
              <a:rPr lang="en-US" sz="2200" kern="0" dirty="0">
                <a:solidFill>
                  <a:sysClr val="windowText" lastClr="000000"/>
                </a:solidFill>
                <a:latin typeface="Arial Narrow" panose="020B0606020202030204" pitchFamily="34" charset="0"/>
              </a:rPr>
              <a:t>PDQ Tank lines Inc.      Tampa, FL                  6/2015 – 6/2020  </a:t>
            </a:r>
          </a:p>
          <a:p>
            <a:r>
              <a:rPr lang="en-US" sz="2200" b="1" kern="0" dirty="0">
                <a:solidFill>
                  <a:sysClr val="windowText" lastClr="000000"/>
                </a:solidFill>
                <a:latin typeface="Arial Narrow" panose="020B0606020202030204" pitchFamily="34" charset="0"/>
              </a:rPr>
              <a:t>Ice Cream Truck Driver</a:t>
            </a:r>
            <a:r>
              <a:rPr lang="en-US" sz="2200" kern="0" dirty="0">
                <a:solidFill>
                  <a:sysClr val="windowText" lastClr="000000"/>
                </a:solidFill>
                <a:latin typeface="Arial Narrow" panose="020B0606020202030204" pitchFamily="34" charset="0"/>
              </a:rPr>
              <a:t>       Polar Ice Inc.	            Clearwater, FL            5/2005 – 5/2015  </a:t>
            </a:r>
          </a:p>
          <a:p>
            <a:endParaRPr lang="en-US" kern="0" dirty="0">
              <a:solidFill>
                <a:sysClr val="windowText" lastClr="000000"/>
              </a:solidFill>
            </a:endParaRPr>
          </a:p>
        </p:txBody>
      </p:sp>
      <p:sp>
        <p:nvSpPr>
          <p:cNvPr id="7" name="Rectangle 6">
            <a:extLst>
              <a:ext uri="{FF2B5EF4-FFF2-40B4-BE49-F238E27FC236}">
                <a16:creationId xmlns:a16="http://schemas.microsoft.com/office/drawing/2014/main" id="{E033365E-3014-4AD5-A332-01CFDF51164B}"/>
              </a:ext>
            </a:extLst>
          </p:cNvPr>
          <p:cNvSpPr/>
          <p:nvPr/>
        </p:nvSpPr>
        <p:spPr>
          <a:xfrm>
            <a:off x="143189" y="2895600"/>
            <a:ext cx="9686611" cy="2224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2590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Military History</a:t>
            </a:r>
            <a:endParaRPr lang="en-US" sz="300" kern="0" dirty="0">
              <a:solidFill>
                <a:srgbClr val="0070C0"/>
              </a:solidFill>
              <a:effectLst>
                <a:outerShdw blurRad="38100" dist="38100" dir="2700000" algn="tl">
                  <a:srgbClr val="000000">
                    <a:alpha val="43137"/>
                  </a:srgbClr>
                </a:outerShdw>
              </a:effectLst>
              <a:latin typeface="+mn-lt"/>
            </a:endParaRPr>
          </a:p>
        </p:txBody>
      </p:sp>
      <p:sp>
        <p:nvSpPr>
          <p:cNvPr id="7" name="Rectangle 6">
            <a:extLst>
              <a:ext uri="{FF2B5EF4-FFF2-40B4-BE49-F238E27FC236}">
                <a16:creationId xmlns:a16="http://schemas.microsoft.com/office/drawing/2014/main" id="{E033365E-3014-4AD5-A332-01CFDF51164B}"/>
              </a:ext>
            </a:extLst>
          </p:cNvPr>
          <p:cNvSpPr/>
          <p:nvPr/>
        </p:nvSpPr>
        <p:spPr>
          <a:xfrm>
            <a:off x="143189" y="2895600"/>
            <a:ext cx="9686611" cy="222482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00E8DB3-A553-40C2-8EDF-7A8E4FD943E6}"/>
              </a:ext>
            </a:extLst>
          </p:cNvPr>
          <p:cNvSpPr txBox="1">
            <a:spLocks/>
          </p:cNvSpPr>
          <p:nvPr/>
        </p:nvSpPr>
        <p:spPr>
          <a:xfrm>
            <a:off x="143189" y="1752600"/>
            <a:ext cx="9686611" cy="4724399"/>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kern="0" dirty="0">
                <a:solidFill>
                  <a:sysClr val="windowText" lastClr="000000"/>
                </a:solidFill>
              </a:rPr>
              <a:t>List the branch of service and type of discharge if applicable</a:t>
            </a:r>
          </a:p>
          <a:p>
            <a:r>
              <a:rPr lang="en-US" i="1" kern="0" dirty="0">
                <a:solidFill>
                  <a:schemeClr val="bg2">
                    <a:lumMod val="50000"/>
                  </a:schemeClr>
                </a:solidFill>
              </a:rPr>
              <a:t> </a:t>
            </a:r>
          </a:p>
          <a:p>
            <a:endParaRPr lang="en-US" i="1" kern="0" dirty="0">
              <a:solidFill>
                <a:schemeClr val="bg2">
                  <a:lumMod val="50000"/>
                </a:schemeClr>
              </a:solidFill>
            </a:endParaRPr>
          </a:p>
          <a:p>
            <a:endParaRPr lang="en-US" kern="0" dirty="0">
              <a:solidFill>
                <a:schemeClr val="bg2">
                  <a:lumMod val="50000"/>
                </a:schemeClr>
              </a:solidFill>
            </a:endParaRPr>
          </a:p>
          <a:p>
            <a:r>
              <a:rPr lang="en-US" sz="2800" kern="0" dirty="0">
                <a:solidFill>
                  <a:schemeClr val="bg2">
                    <a:lumMod val="50000"/>
                  </a:schemeClr>
                </a:solidFill>
                <a:highlight>
                  <a:srgbClr val="00FFFF"/>
                </a:highlight>
              </a:rPr>
              <a:t>Example:</a:t>
            </a:r>
            <a:endParaRPr lang="en-US" sz="2800" kern="0" dirty="0">
              <a:solidFill>
                <a:sysClr val="windowText" lastClr="000000"/>
              </a:solidFill>
            </a:endParaRPr>
          </a:p>
          <a:p>
            <a:pPr algn="ctr"/>
            <a:r>
              <a:rPr lang="en-US" sz="3200" b="1" kern="0" dirty="0">
                <a:solidFill>
                  <a:sysClr val="windowText" lastClr="000000"/>
                </a:solidFill>
              </a:rPr>
              <a:t>MILITARY HISTORY</a:t>
            </a:r>
            <a:endParaRPr lang="en-US" sz="3200" kern="0" dirty="0">
              <a:solidFill>
                <a:sysClr val="windowText" lastClr="000000"/>
              </a:solidFill>
            </a:endParaRPr>
          </a:p>
          <a:p>
            <a:pPr algn="ctr"/>
            <a:r>
              <a:rPr lang="en-US" sz="3200" kern="0" dirty="0">
                <a:solidFill>
                  <a:sysClr val="windowText" lastClr="000000"/>
                </a:solidFill>
              </a:rPr>
              <a:t>Honorably Discharged US Army Veteran (Retired)</a:t>
            </a:r>
          </a:p>
          <a:p>
            <a:endParaRPr lang="en-US" kern="0" dirty="0">
              <a:solidFill>
                <a:sysClr val="windowText" lastClr="000000"/>
              </a:solidFill>
            </a:endParaRPr>
          </a:p>
        </p:txBody>
      </p:sp>
    </p:spTree>
    <p:extLst>
      <p:ext uri="{BB962C8B-B14F-4D97-AF65-F5344CB8AC3E}">
        <p14:creationId xmlns:p14="http://schemas.microsoft.com/office/powerpoint/2010/main" val="1453564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Education/Professional Development</a:t>
            </a:r>
            <a:endParaRPr lang="en-US" sz="100" kern="0" dirty="0">
              <a:solidFill>
                <a:srgbClr val="0070C0"/>
              </a:solidFill>
              <a:effectLst>
                <a:outerShdw blurRad="38100" dist="38100" dir="2700000" algn="tl">
                  <a:srgbClr val="000000">
                    <a:alpha val="43137"/>
                  </a:srgbClr>
                </a:outerShdw>
              </a:effectLst>
              <a:latin typeface="+mn-lt"/>
            </a:endParaRPr>
          </a:p>
        </p:txBody>
      </p:sp>
      <p:sp>
        <p:nvSpPr>
          <p:cNvPr id="7" name="Rectangle 6">
            <a:extLst>
              <a:ext uri="{FF2B5EF4-FFF2-40B4-BE49-F238E27FC236}">
                <a16:creationId xmlns:a16="http://schemas.microsoft.com/office/drawing/2014/main" id="{E033365E-3014-4AD5-A332-01CFDF51164B}"/>
              </a:ext>
            </a:extLst>
          </p:cNvPr>
          <p:cNvSpPr/>
          <p:nvPr/>
        </p:nvSpPr>
        <p:spPr>
          <a:xfrm>
            <a:off x="143188" y="3926048"/>
            <a:ext cx="9686611" cy="2819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00E8DB3-A553-40C2-8EDF-7A8E4FD943E6}"/>
              </a:ext>
            </a:extLst>
          </p:cNvPr>
          <p:cNvSpPr txBox="1">
            <a:spLocks/>
          </p:cNvSpPr>
          <p:nvPr/>
        </p:nvSpPr>
        <p:spPr>
          <a:xfrm>
            <a:off x="143189" y="1524000"/>
            <a:ext cx="9686611" cy="4952999"/>
          </a:xfrm>
          <a:prstGeom prst="rect">
            <a:avLst/>
          </a:prstGeom>
        </p:spPr>
        <p:txBody>
          <a:bodyP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3100" dirty="0"/>
              <a:t>List Degree, School, city and state, date of graduation</a:t>
            </a:r>
          </a:p>
          <a:p>
            <a:pPr marL="0" indent="0">
              <a:buNone/>
            </a:pPr>
            <a:endParaRPr lang="en-US" sz="3100" dirty="0"/>
          </a:p>
          <a:p>
            <a:pPr marL="0" indent="0">
              <a:buNone/>
            </a:pPr>
            <a:r>
              <a:rPr lang="en-US" sz="3100" dirty="0"/>
              <a:t>List licenses and certifications</a:t>
            </a:r>
          </a:p>
          <a:p>
            <a:pPr marL="0" indent="0">
              <a:buNone/>
            </a:pPr>
            <a:endParaRPr lang="en-US" sz="3100" dirty="0"/>
          </a:p>
          <a:p>
            <a:pPr marL="0" indent="0">
              <a:buNone/>
            </a:pPr>
            <a:r>
              <a:rPr lang="en-US" sz="3100" dirty="0"/>
              <a:t>Professional Development = Six Sigma, Dale Carnegie, Toast Masters, ISO 9000, Lean Manufacturing, Continuous improvement, Advanced Problem Solving, Root Cause Analysis…..</a:t>
            </a:r>
          </a:p>
          <a:p>
            <a:r>
              <a:rPr lang="en-US" i="1" kern="0" dirty="0">
                <a:solidFill>
                  <a:schemeClr val="bg2">
                    <a:lumMod val="50000"/>
                  </a:schemeClr>
                </a:solidFill>
              </a:rPr>
              <a:t> </a:t>
            </a:r>
          </a:p>
          <a:p>
            <a:endParaRPr lang="en-US" i="1" kern="0" dirty="0">
              <a:solidFill>
                <a:schemeClr val="bg2">
                  <a:lumMod val="50000"/>
                </a:schemeClr>
              </a:solidFill>
            </a:endParaRPr>
          </a:p>
          <a:p>
            <a:endParaRPr lang="en-US" kern="0" dirty="0">
              <a:solidFill>
                <a:schemeClr val="bg2">
                  <a:lumMod val="50000"/>
                </a:schemeClr>
              </a:solidFill>
            </a:endParaRPr>
          </a:p>
          <a:p>
            <a:r>
              <a:rPr lang="en-US" sz="2800" kern="0" dirty="0">
                <a:solidFill>
                  <a:schemeClr val="bg2">
                    <a:lumMod val="50000"/>
                  </a:schemeClr>
                </a:solidFill>
                <a:highlight>
                  <a:srgbClr val="00FFFF"/>
                </a:highlight>
              </a:rPr>
              <a:t>Example:</a:t>
            </a:r>
            <a:endParaRPr lang="en-US" sz="2800" kern="0" dirty="0">
              <a:solidFill>
                <a:sysClr val="windowText" lastClr="000000"/>
              </a:solidFill>
            </a:endParaRPr>
          </a:p>
          <a:p>
            <a:pPr marL="0" indent="0" algn="ctr">
              <a:buNone/>
            </a:pPr>
            <a:r>
              <a:rPr lang="en-US" sz="3200" b="1" dirty="0"/>
              <a:t>EDUCATION/PROFESSIONAL DEVELOPMENT</a:t>
            </a:r>
            <a:endParaRPr lang="en-US" sz="3200" dirty="0"/>
          </a:p>
          <a:p>
            <a:pPr marL="0" indent="0" algn="ctr">
              <a:buNone/>
            </a:pPr>
            <a:r>
              <a:rPr lang="en-US" sz="3200" dirty="0"/>
              <a:t>Diploma - Tampa High School, Tampa, FL</a:t>
            </a:r>
          </a:p>
          <a:p>
            <a:pPr marL="0" indent="0" algn="ctr">
              <a:buNone/>
            </a:pPr>
            <a:r>
              <a:rPr lang="en-US" sz="3200" dirty="0"/>
              <a:t>CDL License - Road Masters Truck Driving School – 7/2014 – Exp 7/2022</a:t>
            </a:r>
          </a:p>
          <a:p>
            <a:pPr marL="0" indent="0" algn="ctr">
              <a:buNone/>
            </a:pPr>
            <a:r>
              <a:rPr lang="en-US" sz="3200" dirty="0"/>
              <a:t>Hazmat and Tanker Endorsement</a:t>
            </a:r>
          </a:p>
          <a:p>
            <a:pPr marL="0" indent="0" algn="ctr">
              <a:buNone/>
            </a:pPr>
            <a:r>
              <a:rPr lang="en-US" sz="3200" dirty="0"/>
              <a:t>Forklift License – PTEC</a:t>
            </a:r>
          </a:p>
          <a:p>
            <a:pPr marL="0" indent="0" algn="ctr">
              <a:buNone/>
            </a:pPr>
            <a:r>
              <a:rPr lang="en-US" sz="3200" dirty="0"/>
              <a:t>OSHA Card</a:t>
            </a:r>
          </a:p>
          <a:p>
            <a:endParaRPr lang="en-US" kern="0" dirty="0">
              <a:solidFill>
                <a:sysClr val="windowText" lastClr="000000"/>
              </a:solidFill>
            </a:endParaRPr>
          </a:p>
        </p:txBody>
      </p:sp>
    </p:spTree>
    <p:extLst>
      <p:ext uri="{BB962C8B-B14F-4D97-AF65-F5344CB8AC3E}">
        <p14:creationId xmlns:p14="http://schemas.microsoft.com/office/powerpoint/2010/main" val="1420535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Awards/Affiliations</a:t>
            </a:r>
            <a:endParaRPr lang="en-US" sz="100" kern="0" dirty="0">
              <a:solidFill>
                <a:srgbClr val="0070C0"/>
              </a:solidFill>
              <a:effectLst>
                <a:outerShdw blurRad="38100" dist="38100" dir="2700000" algn="tl">
                  <a:srgbClr val="000000">
                    <a:alpha val="43137"/>
                  </a:srgbClr>
                </a:outerShdw>
              </a:effectLst>
              <a:latin typeface="+mn-lt"/>
            </a:endParaRPr>
          </a:p>
        </p:txBody>
      </p:sp>
      <p:sp>
        <p:nvSpPr>
          <p:cNvPr id="7" name="Rectangle 6">
            <a:extLst>
              <a:ext uri="{FF2B5EF4-FFF2-40B4-BE49-F238E27FC236}">
                <a16:creationId xmlns:a16="http://schemas.microsoft.com/office/drawing/2014/main" id="{E033365E-3014-4AD5-A332-01CFDF51164B}"/>
              </a:ext>
            </a:extLst>
          </p:cNvPr>
          <p:cNvSpPr/>
          <p:nvPr/>
        </p:nvSpPr>
        <p:spPr>
          <a:xfrm>
            <a:off x="143188" y="3640506"/>
            <a:ext cx="9686611" cy="2819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00E8DB3-A553-40C2-8EDF-7A8E4FD943E6}"/>
              </a:ext>
            </a:extLst>
          </p:cNvPr>
          <p:cNvSpPr txBox="1">
            <a:spLocks/>
          </p:cNvSpPr>
          <p:nvPr/>
        </p:nvSpPr>
        <p:spPr>
          <a:xfrm>
            <a:off x="143189" y="1524000"/>
            <a:ext cx="9686611" cy="4952999"/>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None/>
            </a:pPr>
            <a:r>
              <a:rPr lang="en-US" sz="3000" dirty="0"/>
              <a:t>Only list major awards</a:t>
            </a:r>
          </a:p>
          <a:p>
            <a:pPr marL="0" indent="0" algn="ctr">
              <a:buNone/>
            </a:pPr>
            <a:r>
              <a:rPr lang="en-US" sz="3000" dirty="0"/>
              <a:t>List organizations that you belong to that align with civic activity or relate to the job you are applying for</a:t>
            </a:r>
          </a:p>
          <a:p>
            <a:r>
              <a:rPr lang="en-US" i="1" kern="0" dirty="0">
                <a:solidFill>
                  <a:schemeClr val="bg2">
                    <a:lumMod val="50000"/>
                  </a:schemeClr>
                </a:solidFill>
              </a:rPr>
              <a:t> </a:t>
            </a:r>
          </a:p>
          <a:p>
            <a:endParaRPr lang="en-US" i="1" kern="0" dirty="0">
              <a:solidFill>
                <a:schemeClr val="bg2">
                  <a:lumMod val="50000"/>
                </a:schemeClr>
              </a:solidFill>
            </a:endParaRPr>
          </a:p>
          <a:p>
            <a:endParaRPr lang="en-US" kern="0" dirty="0">
              <a:solidFill>
                <a:schemeClr val="bg2">
                  <a:lumMod val="50000"/>
                </a:schemeClr>
              </a:solidFill>
            </a:endParaRPr>
          </a:p>
          <a:p>
            <a:r>
              <a:rPr lang="en-US" sz="2800" kern="0" dirty="0">
                <a:solidFill>
                  <a:schemeClr val="bg2">
                    <a:lumMod val="50000"/>
                  </a:schemeClr>
                </a:solidFill>
                <a:highlight>
                  <a:srgbClr val="00FFFF"/>
                </a:highlight>
              </a:rPr>
              <a:t>Example:</a:t>
            </a:r>
            <a:endParaRPr lang="en-US" sz="2800" kern="0" dirty="0">
              <a:solidFill>
                <a:sysClr val="windowText" lastClr="000000"/>
              </a:solidFill>
            </a:endParaRPr>
          </a:p>
          <a:p>
            <a:pPr marL="0" indent="0" algn="ctr">
              <a:buNone/>
            </a:pPr>
            <a:r>
              <a:rPr lang="en-US" sz="2800" b="1" dirty="0"/>
              <a:t>AWARDS/AFFILIATIONS</a:t>
            </a:r>
            <a:endParaRPr lang="en-US" sz="2800" dirty="0"/>
          </a:p>
          <a:p>
            <a:pPr marL="0" indent="0" algn="ctr">
              <a:buNone/>
            </a:pPr>
            <a:r>
              <a:rPr lang="en-US" sz="2800" dirty="0"/>
              <a:t>Bronze Star – OEF/OIF</a:t>
            </a:r>
          </a:p>
          <a:p>
            <a:pPr marL="0" indent="0" algn="ctr">
              <a:buNone/>
            </a:pPr>
            <a:r>
              <a:rPr lang="en-US" sz="2800" dirty="0"/>
              <a:t>Safe Driver of the Year – PDQ Tank Lines (2017)</a:t>
            </a:r>
          </a:p>
          <a:p>
            <a:pPr marL="0" indent="0" algn="ctr">
              <a:buNone/>
            </a:pPr>
            <a:r>
              <a:rPr lang="en-US" sz="2800" dirty="0"/>
              <a:t>American Legion – </a:t>
            </a:r>
            <a:r>
              <a:rPr lang="en-US" sz="2800" i="1" dirty="0"/>
              <a:t>Member since 2004</a:t>
            </a:r>
            <a:endParaRPr lang="en-US" sz="2800" dirty="0"/>
          </a:p>
          <a:p>
            <a:endParaRPr lang="en-US" kern="0" dirty="0">
              <a:solidFill>
                <a:sysClr val="windowText" lastClr="000000"/>
              </a:solidFill>
            </a:endParaRPr>
          </a:p>
        </p:txBody>
      </p:sp>
    </p:spTree>
    <p:extLst>
      <p:ext uri="{BB962C8B-B14F-4D97-AF65-F5344CB8AC3E}">
        <p14:creationId xmlns:p14="http://schemas.microsoft.com/office/powerpoint/2010/main" val="2801699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2743200" cy="3200400"/>
          </a:xfrm>
          <a:prstGeom prst="rect">
            <a:avLst/>
          </a:prstGeom>
        </p:spPr>
        <p:txBody>
          <a:bodyPr anchor="t">
            <a:normAutofit/>
          </a:bodyPr>
          <a:lstStyle>
            <a:lvl1pPr>
              <a:defRPr>
                <a:latin typeface="+mj-lt"/>
                <a:ea typeface="+mj-ea"/>
                <a:cs typeface="+mj-cs"/>
              </a:defRPr>
            </a:lvl1pPr>
          </a:lstStyle>
          <a:p>
            <a:r>
              <a:rPr lang="en-US" sz="4400" b="1" dirty="0">
                <a:solidFill>
                  <a:srgbClr val="0070C0"/>
                </a:solidFill>
                <a:effectLst>
                  <a:outerShdw blurRad="38100" dist="38100" dir="2700000" algn="tl">
                    <a:srgbClr val="000000">
                      <a:alpha val="43137"/>
                    </a:srgbClr>
                  </a:outerShdw>
                </a:effectLst>
                <a:latin typeface="+mn-lt"/>
              </a:rPr>
              <a:t>Final Hybrid</a:t>
            </a:r>
          </a:p>
          <a:p>
            <a:r>
              <a:rPr lang="en-US" sz="4400" b="1" dirty="0">
                <a:solidFill>
                  <a:srgbClr val="0070C0"/>
                </a:solidFill>
                <a:effectLst>
                  <a:outerShdw blurRad="38100" dist="38100" dir="2700000" algn="tl">
                    <a:srgbClr val="000000">
                      <a:alpha val="43137"/>
                    </a:srgbClr>
                  </a:outerShdw>
                </a:effectLst>
                <a:latin typeface="+mn-lt"/>
              </a:rPr>
              <a:t>Resume</a:t>
            </a:r>
          </a:p>
          <a:p>
            <a:r>
              <a:rPr lang="en-US" sz="4400" b="1" dirty="0">
                <a:solidFill>
                  <a:srgbClr val="0070C0"/>
                </a:solidFill>
                <a:effectLst>
                  <a:outerShdw blurRad="38100" dist="38100" dir="2700000" algn="tl">
                    <a:srgbClr val="000000">
                      <a:alpha val="43137"/>
                    </a:srgbClr>
                  </a:outerShdw>
                </a:effectLst>
                <a:latin typeface="+mn-lt"/>
              </a:rPr>
              <a:t>Example</a:t>
            </a:r>
            <a:endParaRPr lang="en-US" sz="100" kern="0" dirty="0">
              <a:solidFill>
                <a:srgbClr val="0070C0"/>
              </a:solidFill>
              <a:effectLst>
                <a:outerShdw blurRad="38100" dist="38100" dir="2700000" algn="tl">
                  <a:srgbClr val="000000">
                    <a:alpha val="43137"/>
                  </a:srgbClr>
                </a:outerShdw>
              </a:effectLst>
              <a:latin typeface="+mn-lt"/>
            </a:endParaRPr>
          </a:p>
        </p:txBody>
      </p:sp>
      <p:pic>
        <p:nvPicPr>
          <p:cNvPr id="5" name="Picture 4" descr="A picture containing text, receipt&#10;&#10;Description automatically generated">
            <a:extLst>
              <a:ext uri="{FF2B5EF4-FFF2-40B4-BE49-F238E27FC236}">
                <a16:creationId xmlns:a16="http://schemas.microsoft.com/office/drawing/2014/main" id="{445272D6-B2F8-4912-8C3F-FB4B3339B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52" t="6034" r="9284" b="6903"/>
          <a:stretch/>
        </p:blipFill>
        <p:spPr>
          <a:xfrm>
            <a:off x="3937000" y="232439"/>
            <a:ext cx="5435600" cy="7311361"/>
          </a:xfrm>
          <a:prstGeom prst="rect">
            <a:avLst/>
          </a:prstGeom>
        </p:spPr>
      </p:pic>
      <p:sp>
        <p:nvSpPr>
          <p:cNvPr id="8" name="TextBox 7">
            <a:extLst>
              <a:ext uri="{FF2B5EF4-FFF2-40B4-BE49-F238E27FC236}">
                <a16:creationId xmlns:a16="http://schemas.microsoft.com/office/drawing/2014/main" id="{8664D180-AFEC-4570-A6F2-38F429964B43}"/>
              </a:ext>
            </a:extLst>
          </p:cNvPr>
          <p:cNvSpPr txBox="1"/>
          <p:nvPr/>
        </p:nvSpPr>
        <p:spPr>
          <a:xfrm>
            <a:off x="3937000" y="76200"/>
            <a:ext cx="5435600" cy="7543800"/>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73163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2743200" cy="3200400"/>
          </a:xfrm>
          <a:prstGeom prst="rect">
            <a:avLst/>
          </a:prstGeom>
        </p:spPr>
        <p:txBody>
          <a:bodyPr anchor="t">
            <a:normAutofit/>
          </a:bodyPr>
          <a:lstStyle>
            <a:lvl1pPr>
              <a:defRPr>
                <a:latin typeface="+mj-lt"/>
                <a:ea typeface="+mj-ea"/>
                <a:cs typeface="+mj-cs"/>
              </a:defRPr>
            </a:lvl1pPr>
          </a:lstStyle>
          <a:p>
            <a:pPr>
              <a:spcAft>
                <a:spcPts val="600"/>
              </a:spcAft>
            </a:pPr>
            <a:r>
              <a:rPr lang="en-US" sz="4400" b="1" kern="1200" dirty="0">
                <a:solidFill>
                  <a:srgbClr val="0070C0"/>
                </a:solidFill>
                <a:effectLst>
                  <a:outerShdw blurRad="38100" dist="38100" dir="2700000" algn="tl">
                    <a:srgbClr val="000000">
                      <a:alpha val="43137"/>
                    </a:srgbClr>
                  </a:outerShdw>
                </a:effectLst>
                <a:latin typeface="+mn-lt"/>
                <a:ea typeface="+mj-ea"/>
                <a:cs typeface="+mj-cs"/>
              </a:rPr>
              <a:t>Cover Letter Overview</a:t>
            </a:r>
            <a:br>
              <a:rPr lang="en-US" sz="4400" kern="1200" dirty="0">
                <a:solidFill>
                  <a:schemeClr val="tx1"/>
                </a:solidFill>
                <a:latin typeface="+mj-lt"/>
                <a:ea typeface="+mj-ea"/>
                <a:cs typeface="+mj-cs"/>
              </a:rPr>
            </a:br>
            <a:endParaRPr lang="en-US" sz="4400" kern="1200" dirty="0">
              <a:solidFill>
                <a:schemeClr val="tx1"/>
              </a:solidFill>
              <a:latin typeface="+mj-lt"/>
              <a:ea typeface="+mj-ea"/>
              <a:cs typeface="+mj-cs"/>
            </a:endParaRPr>
          </a:p>
          <a:p>
            <a:endParaRPr lang="en-US" sz="100" kern="0" dirty="0">
              <a:solidFill>
                <a:srgbClr val="0070C0"/>
              </a:solidFill>
              <a:effectLst>
                <a:outerShdw blurRad="38100" dist="38100" dir="2700000" algn="tl">
                  <a:srgbClr val="000000">
                    <a:alpha val="43137"/>
                  </a:srgbClr>
                </a:outerShdw>
              </a:effectLst>
              <a:latin typeface="+mn-lt"/>
            </a:endParaRPr>
          </a:p>
        </p:txBody>
      </p:sp>
      <p:grpSp>
        <p:nvGrpSpPr>
          <p:cNvPr id="6" name="Group 5">
            <a:extLst>
              <a:ext uri="{FF2B5EF4-FFF2-40B4-BE49-F238E27FC236}">
                <a16:creationId xmlns:a16="http://schemas.microsoft.com/office/drawing/2014/main" id="{5DA9F20F-FCC2-428E-9712-A5E91BCECEEB}"/>
              </a:ext>
            </a:extLst>
          </p:cNvPr>
          <p:cNvGrpSpPr/>
          <p:nvPr/>
        </p:nvGrpSpPr>
        <p:grpSpPr>
          <a:xfrm>
            <a:off x="3290835" y="422457"/>
            <a:ext cx="6433866" cy="1536648"/>
            <a:chOff x="0" y="1892"/>
            <a:chExt cx="6433866" cy="1536648"/>
          </a:xfrm>
        </p:grpSpPr>
        <p:sp>
          <p:nvSpPr>
            <p:cNvPr id="7" name="Callout: Up Arrow 6">
              <a:extLst>
                <a:ext uri="{FF2B5EF4-FFF2-40B4-BE49-F238E27FC236}">
                  <a16:creationId xmlns:a16="http://schemas.microsoft.com/office/drawing/2014/main" id="{D2D5A9E5-C3D6-4CA3-B0C8-2EE17D36681D}"/>
                </a:ext>
              </a:extLst>
            </p:cNvPr>
            <p:cNvSpPr/>
            <p:nvPr/>
          </p:nvSpPr>
          <p:spPr>
            <a:xfrm rot="10800000">
              <a:off x="0" y="1892"/>
              <a:ext cx="6433866" cy="1536648"/>
            </a:xfrm>
            <a:prstGeom prst="upArrowCallout">
              <a:avLst/>
            </a:prstGeom>
            <a:solidFill>
              <a:srgbClr val="0070C0"/>
            </a:solidFill>
            <a:ln>
              <a:solidFill>
                <a:schemeClr val="accen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Callout: Up Arrow 4">
              <a:extLst>
                <a:ext uri="{FF2B5EF4-FFF2-40B4-BE49-F238E27FC236}">
                  <a16:creationId xmlns:a16="http://schemas.microsoft.com/office/drawing/2014/main" id="{D5EB7976-587A-4CED-A976-0A267B5BF092}"/>
                </a:ext>
              </a:extLst>
            </p:cNvPr>
            <p:cNvSpPr txBox="1"/>
            <p:nvPr/>
          </p:nvSpPr>
          <p:spPr>
            <a:xfrm rot="21600000">
              <a:off x="0" y="1892"/>
              <a:ext cx="6433866" cy="998468"/>
            </a:xfrm>
            <a:prstGeom prst="rect">
              <a:avLst/>
            </a:prstGeom>
            <a:solidFill>
              <a:srgbClr val="0070C0"/>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main purpose of a cover letter is to </a:t>
              </a:r>
              <a:r>
                <a:rPr lang="en-US" sz="2000" b="1" kern="1200" dirty="0"/>
                <a:t>interest</a:t>
              </a:r>
              <a:r>
                <a:rPr lang="en-US" sz="2000" kern="1200" dirty="0"/>
                <a:t> the employer in reading your resume. </a:t>
              </a:r>
            </a:p>
          </p:txBody>
        </p:sp>
      </p:grpSp>
      <p:grpSp>
        <p:nvGrpSpPr>
          <p:cNvPr id="10" name="Group 9">
            <a:extLst>
              <a:ext uri="{FF2B5EF4-FFF2-40B4-BE49-F238E27FC236}">
                <a16:creationId xmlns:a16="http://schemas.microsoft.com/office/drawing/2014/main" id="{782DCAD9-AC0B-470B-A883-D96F5BE77052}"/>
              </a:ext>
            </a:extLst>
          </p:cNvPr>
          <p:cNvGrpSpPr/>
          <p:nvPr/>
        </p:nvGrpSpPr>
        <p:grpSpPr>
          <a:xfrm>
            <a:off x="3290835" y="2097437"/>
            <a:ext cx="6433866" cy="1607814"/>
            <a:chOff x="0" y="1833133"/>
            <a:chExt cx="6433866" cy="1607814"/>
          </a:xfrm>
        </p:grpSpPr>
        <p:sp>
          <p:nvSpPr>
            <p:cNvPr id="11" name="Callout: Up Arrow 10">
              <a:extLst>
                <a:ext uri="{FF2B5EF4-FFF2-40B4-BE49-F238E27FC236}">
                  <a16:creationId xmlns:a16="http://schemas.microsoft.com/office/drawing/2014/main" id="{42D6C9B5-31AE-40D8-A227-0C19DA108AB3}"/>
                </a:ext>
              </a:extLst>
            </p:cNvPr>
            <p:cNvSpPr/>
            <p:nvPr/>
          </p:nvSpPr>
          <p:spPr>
            <a:xfrm rot="10800000">
              <a:off x="0" y="1904299"/>
              <a:ext cx="6433866" cy="1536648"/>
            </a:xfrm>
            <a:prstGeom prst="upArrowCallout">
              <a:avLst/>
            </a:prstGeom>
            <a:solidFill>
              <a:srgbClr val="0070C0"/>
            </a:solidFill>
            <a:ln>
              <a:solidFill>
                <a:schemeClr val="accen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Callout: Up Arrow 4">
              <a:extLst>
                <a:ext uri="{FF2B5EF4-FFF2-40B4-BE49-F238E27FC236}">
                  <a16:creationId xmlns:a16="http://schemas.microsoft.com/office/drawing/2014/main" id="{05EF5521-D8DB-4F49-921E-CE2678478E58}"/>
                </a:ext>
              </a:extLst>
            </p:cNvPr>
            <p:cNvSpPr txBox="1"/>
            <p:nvPr/>
          </p:nvSpPr>
          <p:spPr>
            <a:xfrm>
              <a:off x="0" y="1833133"/>
              <a:ext cx="6433866" cy="998468"/>
            </a:xfrm>
            <a:prstGeom prst="rect">
              <a:avLst/>
            </a:prstGeom>
            <a:solidFill>
              <a:srgbClr val="0070C0"/>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Really think about why you want this job, and why your experience makes you the one they should call first (Implied Benefit) </a:t>
              </a:r>
            </a:p>
          </p:txBody>
        </p:sp>
      </p:grpSp>
      <p:grpSp>
        <p:nvGrpSpPr>
          <p:cNvPr id="13" name="Group 12">
            <a:extLst>
              <a:ext uri="{FF2B5EF4-FFF2-40B4-BE49-F238E27FC236}">
                <a16:creationId xmlns:a16="http://schemas.microsoft.com/office/drawing/2014/main" id="{108F2338-76DA-4584-9F88-720B635E9BDB}"/>
              </a:ext>
            </a:extLst>
          </p:cNvPr>
          <p:cNvGrpSpPr/>
          <p:nvPr/>
        </p:nvGrpSpPr>
        <p:grpSpPr>
          <a:xfrm>
            <a:off x="3200400" y="3810000"/>
            <a:ext cx="6433866" cy="1536648"/>
            <a:chOff x="-58615" y="3462883"/>
            <a:chExt cx="6433866" cy="1536648"/>
          </a:xfrm>
        </p:grpSpPr>
        <p:sp>
          <p:nvSpPr>
            <p:cNvPr id="14" name="Callout: Up Arrow 13">
              <a:extLst>
                <a:ext uri="{FF2B5EF4-FFF2-40B4-BE49-F238E27FC236}">
                  <a16:creationId xmlns:a16="http://schemas.microsoft.com/office/drawing/2014/main" id="{86EB4372-E77B-4C7D-87FA-477449341712}"/>
                </a:ext>
              </a:extLst>
            </p:cNvPr>
            <p:cNvSpPr/>
            <p:nvPr/>
          </p:nvSpPr>
          <p:spPr>
            <a:xfrm rot="10800000">
              <a:off x="-58615" y="3462883"/>
              <a:ext cx="6433866" cy="1536648"/>
            </a:xfrm>
            <a:prstGeom prst="upArrowCallout">
              <a:avLst/>
            </a:prstGeom>
            <a:solidFill>
              <a:srgbClr val="0070C0"/>
            </a:solidFill>
            <a:ln>
              <a:solidFill>
                <a:schemeClr val="accen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Callout: Up Arrow 4">
              <a:extLst>
                <a:ext uri="{FF2B5EF4-FFF2-40B4-BE49-F238E27FC236}">
                  <a16:creationId xmlns:a16="http://schemas.microsoft.com/office/drawing/2014/main" id="{612525F9-A841-4F8D-89B5-E78D286A6B21}"/>
                </a:ext>
              </a:extLst>
            </p:cNvPr>
            <p:cNvSpPr txBox="1"/>
            <p:nvPr/>
          </p:nvSpPr>
          <p:spPr>
            <a:xfrm>
              <a:off x="-58615" y="3462883"/>
              <a:ext cx="6433866" cy="998468"/>
            </a:xfrm>
            <a:prstGeom prst="rect">
              <a:avLst/>
            </a:prstGeom>
            <a:solidFill>
              <a:srgbClr val="0070C0"/>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Candidates can use the cover letter to highlight the aspects of their resume, that are relevant to the position, keep it short</a:t>
              </a:r>
            </a:p>
          </p:txBody>
        </p:sp>
      </p:grpSp>
      <p:grpSp>
        <p:nvGrpSpPr>
          <p:cNvPr id="16" name="Group 15">
            <a:extLst>
              <a:ext uri="{FF2B5EF4-FFF2-40B4-BE49-F238E27FC236}">
                <a16:creationId xmlns:a16="http://schemas.microsoft.com/office/drawing/2014/main" id="{79B44F57-FF6D-445B-BD5C-E1C1F1862AC1}"/>
              </a:ext>
            </a:extLst>
          </p:cNvPr>
          <p:cNvGrpSpPr/>
          <p:nvPr/>
        </p:nvGrpSpPr>
        <p:grpSpPr>
          <a:xfrm>
            <a:off x="3290835" y="5484981"/>
            <a:ext cx="6433866" cy="999121"/>
            <a:chOff x="0" y="4566877"/>
            <a:chExt cx="6433866" cy="999121"/>
          </a:xfrm>
          <a:solidFill>
            <a:srgbClr val="0070C0"/>
          </a:solidFill>
        </p:grpSpPr>
        <p:sp>
          <p:nvSpPr>
            <p:cNvPr id="17" name="Rectangle 16">
              <a:extLst>
                <a:ext uri="{FF2B5EF4-FFF2-40B4-BE49-F238E27FC236}">
                  <a16:creationId xmlns:a16="http://schemas.microsoft.com/office/drawing/2014/main" id="{41B829F1-0547-4B1D-87DF-E63D82B897C6}"/>
                </a:ext>
              </a:extLst>
            </p:cNvPr>
            <p:cNvSpPr/>
            <p:nvPr/>
          </p:nvSpPr>
          <p:spPr>
            <a:xfrm>
              <a:off x="0" y="4566877"/>
              <a:ext cx="6433866" cy="999121"/>
            </a:xfrm>
            <a:prstGeom prst="rect">
              <a:avLst/>
            </a:prstGeom>
            <a:grpFill/>
            <a:ln>
              <a:solidFill>
                <a:schemeClr val="accen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AD68175A-41A4-4B62-919C-4C94356FD038}"/>
                </a:ext>
              </a:extLst>
            </p:cNvPr>
            <p:cNvSpPr txBox="1"/>
            <p:nvPr/>
          </p:nvSpPr>
          <p:spPr>
            <a:xfrm>
              <a:off x="0" y="4566877"/>
              <a:ext cx="6433866" cy="999121"/>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Ensure that the experiences/qualifications listed match the requirements of the job</a:t>
              </a:r>
            </a:p>
          </p:txBody>
        </p:sp>
      </p:grpSp>
    </p:spTree>
    <p:extLst>
      <p:ext uri="{BB962C8B-B14F-4D97-AF65-F5344CB8AC3E}">
        <p14:creationId xmlns:p14="http://schemas.microsoft.com/office/powerpoint/2010/main" val="3213795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kern="1200" dirty="0">
                <a:solidFill>
                  <a:srgbClr val="0070C0"/>
                </a:solidFill>
                <a:effectLst>
                  <a:outerShdw blurRad="38100" dist="38100" dir="2700000" algn="tl">
                    <a:srgbClr val="000000">
                      <a:alpha val="43137"/>
                    </a:srgbClr>
                  </a:outerShdw>
                </a:effectLst>
                <a:latin typeface="+mj-lt"/>
                <a:ea typeface="+mj-ea"/>
                <a:cs typeface="+mj-cs"/>
              </a:rPr>
              <a:t>6 Key Cover Letter Elements</a:t>
            </a:r>
            <a:endParaRPr lang="en-US" sz="100" kern="0" dirty="0">
              <a:solidFill>
                <a:srgbClr val="0070C0"/>
              </a:solidFill>
              <a:effectLst>
                <a:outerShdw blurRad="38100" dist="38100" dir="2700000" algn="tl">
                  <a:srgbClr val="000000">
                    <a:alpha val="43137"/>
                  </a:srgbClr>
                </a:outerShdw>
              </a:effectLst>
              <a:latin typeface="+mn-lt"/>
            </a:endParaRPr>
          </a:p>
        </p:txBody>
      </p:sp>
      <p:sp>
        <p:nvSpPr>
          <p:cNvPr id="8" name="TextBox 7">
            <a:extLst>
              <a:ext uri="{FF2B5EF4-FFF2-40B4-BE49-F238E27FC236}">
                <a16:creationId xmlns:a16="http://schemas.microsoft.com/office/drawing/2014/main" id="{AD488BA9-CF87-491B-9F79-6FD629FC3098}"/>
              </a:ext>
            </a:extLst>
          </p:cNvPr>
          <p:cNvSpPr txBox="1"/>
          <p:nvPr/>
        </p:nvSpPr>
        <p:spPr>
          <a:xfrm>
            <a:off x="228600" y="1752600"/>
            <a:ext cx="7391400" cy="4401205"/>
          </a:xfrm>
          <a:prstGeom prst="rect">
            <a:avLst/>
          </a:prstGeom>
          <a:noFill/>
        </p:spPr>
        <p:txBody>
          <a:bodyPr wrap="square">
            <a:spAutoFit/>
          </a:bodyPr>
          <a:lstStyle/>
          <a:p>
            <a:pPr marL="0" indent="0">
              <a:buNone/>
            </a:pPr>
            <a:r>
              <a:rPr lang="en-US" sz="2800" dirty="0">
                <a:solidFill>
                  <a:srgbClr val="000000"/>
                </a:solidFill>
              </a:rPr>
              <a:t>There are six things to include in your cover letter</a:t>
            </a:r>
          </a:p>
          <a:p>
            <a:pPr marL="0"/>
            <a:endParaRPr lang="en-US" sz="2800" dirty="0">
              <a:solidFill>
                <a:srgbClr val="000000"/>
              </a:solidFill>
            </a:endParaRPr>
          </a:p>
          <a:p>
            <a:pPr marL="1200150" indent="-457200">
              <a:buFont typeface="Arial" panose="020B0604020202020204" pitchFamily="34" charset="0"/>
              <a:buChar char="•"/>
            </a:pPr>
            <a:r>
              <a:rPr lang="en-US" sz="2800" dirty="0">
                <a:solidFill>
                  <a:srgbClr val="000000"/>
                </a:solidFill>
              </a:rPr>
              <a:t>Contact Information</a:t>
            </a:r>
          </a:p>
          <a:p>
            <a:pPr marL="1200150" indent="-457200">
              <a:buFont typeface="Arial" panose="020B0604020202020204" pitchFamily="34" charset="0"/>
              <a:buChar char="•"/>
            </a:pPr>
            <a:r>
              <a:rPr lang="en-US" sz="2800" dirty="0">
                <a:solidFill>
                  <a:srgbClr val="000000"/>
                </a:solidFill>
              </a:rPr>
              <a:t>Which job you’re applying to?</a:t>
            </a:r>
          </a:p>
          <a:p>
            <a:pPr marL="1200150" indent="-457200">
              <a:buFont typeface="Arial" panose="020B0604020202020204" pitchFamily="34" charset="0"/>
              <a:buChar char="•"/>
            </a:pPr>
            <a:r>
              <a:rPr lang="en-US" sz="2800" dirty="0">
                <a:solidFill>
                  <a:srgbClr val="000000"/>
                </a:solidFill>
              </a:rPr>
              <a:t>Why you’re interested in the job?</a:t>
            </a:r>
          </a:p>
          <a:p>
            <a:pPr marL="1200150" indent="-457200">
              <a:buFont typeface="Arial" panose="020B0604020202020204" pitchFamily="34" charset="0"/>
              <a:buChar char="•"/>
            </a:pPr>
            <a:r>
              <a:rPr lang="en-US" sz="2800" dirty="0">
                <a:solidFill>
                  <a:srgbClr val="000000"/>
                </a:solidFill>
              </a:rPr>
              <a:t>What relevant experience makes you a good candidate?</a:t>
            </a:r>
          </a:p>
          <a:p>
            <a:pPr marL="1200150" indent="-457200">
              <a:buFont typeface="Arial" panose="020B0604020202020204" pitchFamily="34" charset="0"/>
              <a:buChar char="•"/>
            </a:pPr>
            <a:r>
              <a:rPr lang="en-US" sz="2800" dirty="0">
                <a:solidFill>
                  <a:srgbClr val="000000"/>
                </a:solidFill>
              </a:rPr>
              <a:t>State that you’d like an interview</a:t>
            </a:r>
          </a:p>
          <a:p>
            <a:pPr marL="1200150" indent="-457200">
              <a:buFont typeface="Arial" panose="020B0604020202020204" pitchFamily="34" charset="0"/>
              <a:buChar char="•"/>
            </a:pPr>
            <a:r>
              <a:rPr lang="en-US" sz="2800" dirty="0">
                <a:solidFill>
                  <a:srgbClr val="000000"/>
                </a:solidFill>
              </a:rPr>
              <a:t>State that you’re grateful for being considered</a:t>
            </a:r>
            <a:endParaRPr lang="en-US" dirty="0">
              <a:solidFill>
                <a:srgbClr val="000000"/>
              </a:solidFill>
            </a:endParaRPr>
          </a:p>
        </p:txBody>
      </p:sp>
      <p:pic>
        <p:nvPicPr>
          <p:cNvPr id="9" name="Graphic 8" descr="Document">
            <a:extLst>
              <a:ext uri="{FF2B5EF4-FFF2-40B4-BE49-F238E27FC236}">
                <a16:creationId xmlns:a16="http://schemas.microsoft.com/office/drawing/2014/main" id="{C936E0BD-6493-4D4C-91A7-2EF0CAB666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0400" y="3861916"/>
            <a:ext cx="3217333" cy="3217333"/>
          </a:xfrm>
          <a:prstGeom prst="rect">
            <a:avLst/>
          </a:prstGeom>
        </p:spPr>
      </p:pic>
    </p:spTree>
    <p:extLst>
      <p:ext uri="{BB962C8B-B14F-4D97-AF65-F5344CB8AC3E}">
        <p14:creationId xmlns:p14="http://schemas.microsoft.com/office/powerpoint/2010/main" val="40866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04316" y="381000"/>
            <a:ext cx="9525000" cy="769441"/>
          </a:xfrm>
          <a:prstGeom prst="rect">
            <a:avLst/>
          </a:prstGeom>
          <a:noFill/>
        </p:spPr>
        <p:txBody>
          <a:bodyPr wrap="square" rtlCol="0">
            <a:spAutoFit/>
          </a:bodyPr>
          <a:lstStyle/>
          <a:p>
            <a:r>
              <a:rPr lang="en-US" sz="4400" b="1" dirty="0">
                <a:solidFill>
                  <a:srgbClr val="0070C0"/>
                </a:solidFill>
                <a:effectLst>
                  <a:outerShdw blurRad="38100" dist="38100" dir="2700000" algn="tl">
                    <a:srgbClr val="000000">
                      <a:alpha val="43137"/>
                    </a:srgbClr>
                  </a:outerShdw>
                </a:effectLst>
                <a:latin typeface="+mn-lt"/>
              </a:rPr>
              <a:t>Things to Avoid on a Resume</a:t>
            </a:r>
            <a:endParaRPr lang="en-US" sz="4400" dirty="0">
              <a:solidFill>
                <a:srgbClr val="0070C0"/>
              </a:solidFill>
            </a:endParaRPr>
          </a:p>
        </p:txBody>
      </p:sp>
      <p:sp>
        <p:nvSpPr>
          <p:cNvPr id="4" name="Content Placeholder 2">
            <a:extLst>
              <a:ext uri="{FF2B5EF4-FFF2-40B4-BE49-F238E27FC236}">
                <a16:creationId xmlns:a16="http://schemas.microsoft.com/office/drawing/2014/main" id="{9B5545BA-BE32-4D3D-860A-B17F31FA1B80}"/>
              </a:ext>
            </a:extLst>
          </p:cNvPr>
          <p:cNvSpPr txBox="1">
            <a:spLocks/>
          </p:cNvSpPr>
          <p:nvPr/>
        </p:nvSpPr>
        <p:spPr>
          <a:xfrm>
            <a:off x="204316" y="1295400"/>
            <a:ext cx="9515789" cy="5507736"/>
          </a:xfrm>
          <a:prstGeom prst="rect">
            <a:avLst/>
          </a:prstGeom>
        </p:spPr>
        <p:txBody>
          <a:bodyPr wrap="square" lIns="0" tIns="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fontAlgn="base">
              <a:buClr>
                <a:srgbClr val="00B0F0"/>
              </a:buClr>
              <a:buFont typeface="Wingdings" panose="05000000000000000000" pitchFamily="2" charset="2"/>
              <a:buChar char="Ø"/>
            </a:pPr>
            <a:r>
              <a:rPr lang="en-US" sz="2800" kern="0" dirty="0">
                <a:solidFill>
                  <a:sysClr val="windowText" lastClr="000000"/>
                </a:solidFill>
                <a:latin typeface="Arial Narrow" panose="020B0606020202030204" pitchFamily="34" charset="0"/>
              </a:rPr>
              <a:t>Do not exceed three to five bullets per section</a:t>
            </a:r>
          </a:p>
          <a:p>
            <a:pPr marL="457200" indent="-457200" fontAlgn="base">
              <a:buClr>
                <a:srgbClr val="00B0F0"/>
              </a:buClr>
              <a:buFont typeface="Wingdings" panose="05000000000000000000" pitchFamily="2" charset="2"/>
              <a:buChar char="Ø"/>
            </a:pPr>
            <a:r>
              <a:rPr lang="en-US" sz="2800" kern="0" dirty="0">
                <a:solidFill>
                  <a:sysClr val="windowText" lastClr="000000"/>
                </a:solidFill>
                <a:latin typeface="Arial Narrow" panose="020B0606020202030204" pitchFamily="34" charset="0"/>
              </a:rPr>
              <a:t>Do not use a funny yet controversial email address</a:t>
            </a:r>
          </a:p>
          <a:p>
            <a:pPr marL="457200" indent="-457200" fontAlgn="base">
              <a:buClr>
                <a:srgbClr val="00B0F0"/>
              </a:buClr>
              <a:buFont typeface="Wingdings" panose="05000000000000000000" pitchFamily="2" charset="2"/>
              <a:buChar char="Ø"/>
            </a:pPr>
            <a:r>
              <a:rPr lang="en-US" sz="2800" kern="0" dirty="0">
                <a:solidFill>
                  <a:sysClr val="windowText" lastClr="000000"/>
                </a:solidFill>
                <a:latin typeface="Arial Narrow" panose="020B0606020202030204" pitchFamily="34" charset="0"/>
              </a:rPr>
              <a:t>Do not bother with an objectives section</a:t>
            </a:r>
          </a:p>
          <a:p>
            <a:pPr marL="457200" indent="-457200" fontAlgn="base">
              <a:buClr>
                <a:srgbClr val="00B0F0"/>
              </a:buClr>
              <a:buFont typeface="Wingdings" panose="05000000000000000000" pitchFamily="2" charset="2"/>
              <a:buChar char="Ø"/>
            </a:pPr>
            <a:r>
              <a:rPr lang="en-US" sz="2800" kern="0" dirty="0">
                <a:solidFill>
                  <a:sysClr val="windowText" lastClr="000000"/>
                </a:solidFill>
                <a:latin typeface="Arial Narrow" panose="020B0606020202030204" pitchFamily="34" charset="0"/>
              </a:rPr>
              <a:t>Do not use acronyms or jargon</a:t>
            </a:r>
          </a:p>
          <a:p>
            <a:pPr marL="457200" indent="-457200" fontAlgn="base">
              <a:buClr>
                <a:srgbClr val="00B0F0"/>
              </a:buClr>
              <a:buFont typeface="Wingdings" panose="05000000000000000000" pitchFamily="2" charset="2"/>
              <a:buChar char="Ø"/>
            </a:pPr>
            <a:r>
              <a:rPr lang="en-US" sz="2800" kern="0" dirty="0">
                <a:solidFill>
                  <a:sysClr val="windowText" lastClr="000000"/>
                </a:solidFill>
                <a:latin typeface="Arial Narrow" panose="020B0606020202030204" pitchFamily="34" charset="0"/>
              </a:rPr>
              <a:t>Do be consistent with content</a:t>
            </a:r>
          </a:p>
          <a:p>
            <a:pPr marL="457200" indent="-457200" fontAlgn="base">
              <a:buClr>
                <a:srgbClr val="00B0F0"/>
              </a:buClr>
              <a:buFont typeface="Wingdings" panose="05000000000000000000" pitchFamily="2" charset="2"/>
              <a:buChar char="Ø"/>
            </a:pPr>
            <a:r>
              <a:rPr lang="en-US" sz="2800" kern="0" dirty="0">
                <a:solidFill>
                  <a:sysClr val="windowText" lastClr="000000"/>
                </a:solidFill>
                <a:latin typeface="Arial Narrow" panose="020B0606020202030204" pitchFamily="34" charset="0"/>
              </a:rPr>
              <a:t>Do not include high school if the candidate has any college experience</a:t>
            </a:r>
          </a:p>
          <a:p>
            <a:pPr marL="457200" indent="-457200" fontAlgn="base">
              <a:buClr>
                <a:srgbClr val="00B0F0"/>
              </a:buClr>
              <a:buFont typeface="Wingdings" panose="05000000000000000000" pitchFamily="2" charset="2"/>
              <a:buChar char="Ø"/>
            </a:pPr>
            <a:r>
              <a:rPr lang="en-US" sz="2800" kern="0" dirty="0">
                <a:solidFill>
                  <a:sysClr val="windowText" lastClr="000000"/>
                </a:solidFill>
                <a:latin typeface="Arial Narrow" panose="020B0606020202030204" pitchFamily="34" charset="0"/>
              </a:rPr>
              <a:t>Do not have a single typo or grammatical mistake</a:t>
            </a:r>
          </a:p>
          <a:p>
            <a:pPr marL="457200" indent="-457200">
              <a:buClr>
                <a:srgbClr val="00B0F0"/>
              </a:buClr>
              <a:buFont typeface="Wingdings" panose="05000000000000000000" pitchFamily="2" charset="2"/>
              <a:buChar char="Ø"/>
            </a:pPr>
            <a:r>
              <a:rPr lang="en-US" sz="2800" kern="0" dirty="0">
                <a:solidFill>
                  <a:sysClr val="windowText" lastClr="000000"/>
                </a:solidFill>
                <a:latin typeface="Arial Narrow" panose="020B0606020202030204" pitchFamily="34" charset="0"/>
              </a:rPr>
              <a:t>Do not split sections between separate pages on a resume</a:t>
            </a:r>
            <a:endParaRPr lang="en-US" sz="2200" kern="0" dirty="0">
              <a:solidFill>
                <a:sysClr val="windowText" lastClr="000000"/>
              </a:solidFill>
              <a:latin typeface="Arial Narrow" panose="020B0606020202030204" pitchFamily="34" charset="0"/>
            </a:endParaRPr>
          </a:p>
        </p:txBody>
      </p:sp>
    </p:spTree>
    <p:extLst>
      <p:ext uri="{BB962C8B-B14F-4D97-AF65-F5344CB8AC3E}">
        <p14:creationId xmlns:p14="http://schemas.microsoft.com/office/powerpoint/2010/main" val="1258145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2819400" cy="2667000"/>
          </a:xfrm>
          <a:prstGeom prst="rect">
            <a:avLst/>
          </a:prstGeom>
        </p:spPr>
        <p:txBody>
          <a:bodyPr anchor="t">
            <a:normAutofit/>
          </a:bodyPr>
          <a:lstStyle>
            <a:lvl1pPr>
              <a:defRPr>
                <a:latin typeface="+mj-lt"/>
                <a:ea typeface="+mj-ea"/>
                <a:cs typeface="+mj-cs"/>
              </a:defRPr>
            </a:lvl1pPr>
          </a:lstStyle>
          <a:p>
            <a:r>
              <a:rPr lang="en-US" sz="4400" b="1" kern="1200" dirty="0">
                <a:solidFill>
                  <a:srgbClr val="0070C0"/>
                </a:solidFill>
                <a:effectLst>
                  <a:outerShdw blurRad="38100" dist="38100" dir="2700000" algn="tl">
                    <a:srgbClr val="000000">
                      <a:alpha val="43137"/>
                    </a:srgbClr>
                  </a:outerShdw>
                </a:effectLst>
                <a:latin typeface="+mj-lt"/>
                <a:ea typeface="+mj-ea"/>
                <a:cs typeface="+mj-cs"/>
              </a:rPr>
              <a:t>Cover Letter Example</a:t>
            </a:r>
            <a:endParaRPr lang="en-US" sz="100" kern="0" dirty="0">
              <a:solidFill>
                <a:srgbClr val="0070C0"/>
              </a:solidFill>
              <a:effectLst>
                <a:outerShdw blurRad="38100" dist="38100" dir="2700000" algn="tl">
                  <a:srgbClr val="000000">
                    <a:alpha val="43137"/>
                  </a:srgbClr>
                </a:outerShdw>
              </a:effectLst>
              <a:latin typeface="+mn-lt"/>
            </a:endParaRPr>
          </a:p>
        </p:txBody>
      </p:sp>
      <p:pic>
        <p:nvPicPr>
          <p:cNvPr id="10" name="Picture 9" descr="Text, letter&#10;&#10;Description automatically generated">
            <a:extLst>
              <a:ext uri="{FF2B5EF4-FFF2-40B4-BE49-F238E27FC236}">
                <a16:creationId xmlns:a16="http://schemas.microsoft.com/office/drawing/2014/main" id="{6B2F3943-E54B-402F-B5B9-BBAF43231B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90" r="4177" b="30711"/>
          <a:stretch/>
        </p:blipFill>
        <p:spPr>
          <a:xfrm>
            <a:off x="2819400" y="228600"/>
            <a:ext cx="6925267" cy="6705600"/>
          </a:xfrm>
          <a:custGeom>
            <a:avLst/>
            <a:gdLst/>
            <a:ahLst/>
            <a:cxnLst/>
            <a:rect l="l" t="t" r="r" b="b"/>
            <a:pathLst>
              <a:path w="5017317" h="5380277">
                <a:moveTo>
                  <a:pt x="0" y="0"/>
                </a:moveTo>
                <a:lnTo>
                  <a:pt x="5017317" y="0"/>
                </a:lnTo>
                <a:lnTo>
                  <a:pt x="5017317" y="5380277"/>
                </a:lnTo>
                <a:lnTo>
                  <a:pt x="0" y="5380277"/>
                </a:lnTo>
                <a:close/>
              </a:path>
            </a:pathLst>
          </a:custGeom>
        </p:spPr>
      </p:pic>
      <p:sp>
        <p:nvSpPr>
          <p:cNvPr id="3" name="Rectangle 2">
            <a:extLst>
              <a:ext uri="{FF2B5EF4-FFF2-40B4-BE49-F238E27FC236}">
                <a16:creationId xmlns:a16="http://schemas.microsoft.com/office/drawing/2014/main" id="{9414D67E-A277-4C31-BE06-647D251CD859}"/>
              </a:ext>
            </a:extLst>
          </p:cNvPr>
          <p:cNvSpPr/>
          <p:nvPr/>
        </p:nvSpPr>
        <p:spPr>
          <a:xfrm>
            <a:off x="2819400" y="228600"/>
            <a:ext cx="6925267" cy="685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281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C585-C2BE-4522-8A73-A72B5C74D8F9}"/>
              </a:ext>
            </a:extLst>
          </p:cNvPr>
          <p:cNvSpPr txBox="1">
            <a:spLocks/>
          </p:cNvSpPr>
          <p:nvPr/>
        </p:nvSpPr>
        <p:spPr>
          <a:xfrm>
            <a:off x="228600" y="457200"/>
            <a:ext cx="9601200" cy="790815"/>
          </a:xfrm>
          <a:prstGeom prst="rect">
            <a:avLst/>
          </a:prstGeom>
        </p:spPr>
        <p:txBody>
          <a:bodyPr anchor="t">
            <a:normAutofit/>
          </a:bodyPr>
          <a:lstStyle>
            <a:lvl1pPr>
              <a:defRPr>
                <a:latin typeface="+mj-lt"/>
                <a:ea typeface="+mj-ea"/>
                <a:cs typeface="+mj-cs"/>
              </a:defRPr>
            </a:lvl1pPr>
          </a:lstStyle>
          <a:p>
            <a:r>
              <a:rPr lang="en-US" sz="4400" b="1" kern="1200" dirty="0">
                <a:solidFill>
                  <a:srgbClr val="0070C0"/>
                </a:solidFill>
                <a:effectLst>
                  <a:outerShdw blurRad="38100" dist="38100" dir="2700000" algn="tl">
                    <a:srgbClr val="000000">
                      <a:alpha val="43137"/>
                    </a:srgbClr>
                  </a:outerShdw>
                </a:effectLst>
                <a:latin typeface="+mj-lt"/>
                <a:ea typeface="+mj-ea"/>
                <a:cs typeface="+mj-cs"/>
              </a:rPr>
              <a:t>Additional Resources</a:t>
            </a:r>
            <a:endParaRPr lang="en-US" sz="100" kern="0" dirty="0">
              <a:solidFill>
                <a:srgbClr val="0070C0"/>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16F1CFA4-2794-44A9-8ABE-8C776E18A6BA}"/>
              </a:ext>
            </a:extLst>
          </p:cNvPr>
          <p:cNvSpPr txBox="1">
            <a:spLocks/>
          </p:cNvSpPr>
          <p:nvPr/>
        </p:nvSpPr>
        <p:spPr>
          <a:xfrm>
            <a:off x="4876800" y="1905000"/>
            <a:ext cx="5029200" cy="518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b="1" u="sng" dirty="0">
                <a:solidFill>
                  <a:srgbClr val="000000"/>
                </a:solidFill>
                <a:hlinkClick r:id="rId2"/>
              </a:rPr>
              <a:t>www.careersourcepinellas.com</a:t>
            </a:r>
            <a:r>
              <a:rPr lang="en-US" sz="2200" b="1" u="sng" dirty="0">
                <a:solidFill>
                  <a:srgbClr val="000000"/>
                </a:solidFill>
              </a:rPr>
              <a:t> </a:t>
            </a:r>
            <a:endParaRPr lang="en-US" sz="2200" dirty="0">
              <a:solidFill>
                <a:srgbClr val="000000"/>
              </a:solidFill>
            </a:endParaRPr>
          </a:p>
          <a:p>
            <a:pPr marL="0"/>
            <a:r>
              <a:rPr lang="en-US" sz="2200" b="1" u="sng" dirty="0">
                <a:solidFill>
                  <a:srgbClr val="000000"/>
                </a:solidFill>
                <a:hlinkClick r:id="rId3"/>
              </a:rPr>
              <a:t>www.employflorida.com</a:t>
            </a:r>
            <a:endParaRPr lang="en-US" sz="2200" dirty="0">
              <a:solidFill>
                <a:srgbClr val="000000"/>
              </a:solidFill>
            </a:endParaRPr>
          </a:p>
          <a:p>
            <a:pPr marL="0"/>
            <a:r>
              <a:rPr lang="en-US" sz="2200" b="1" u="sng" dirty="0">
                <a:solidFill>
                  <a:srgbClr val="000000"/>
                </a:solidFill>
                <a:hlinkClick r:id="rId4"/>
              </a:rPr>
              <a:t>www.careeronestop.org</a:t>
            </a:r>
            <a:endParaRPr lang="en-US" sz="2200" dirty="0">
              <a:solidFill>
                <a:srgbClr val="000000"/>
              </a:solidFill>
            </a:endParaRPr>
          </a:p>
          <a:p>
            <a:pPr marL="0"/>
            <a:r>
              <a:rPr lang="en-US" sz="2200" b="1" u="sng" dirty="0">
                <a:solidFill>
                  <a:srgbClr val="000000"/>
                </a:solidFill>
                <a:hlinkClick r:id="rId5"/>
              </a:rPr>
              <a:t>www.indeed.com</a:t>
            </a:r>
            <a:r>
              <a:rPr lang="en-US" sz="2200" b="1" u="sng" dirty="0">
                <a:solidFill>
                  <a:srgbClr val="000000"/>
                </a:solidFill>
              </a:rPr>
              <a:t> </a:t>
            </a:r>
            <a:endParaRPr lang="en-US" sz="2200" dirty="0">
              <a:solidFill>
                <a:srgbClr val="000000"/>
              </a:solidFill>
            </a:endParaRPr>
          </a:p>
          <a:p>
            <a:pPr marL="0"/>
            <a:r>
              <a:rPr lang="en-US" sz="2200" b="1" u="sng" dirty="0">
                <a:solidFill>
                  <a:srgbClr val="000000"/>
                </a:solidFill>
                <a:hlinkClick r:id="rId6"/>
              </a:rPr>
              <a:t>www.ebenefits.va.gov/ebenefits/jobs</a:t>
            </a:r>
            <a:endParaRPr lang="en-US" sz="2200" dirty="0">
              <a:solidFill>
                <a:srgbClr val="000000"/>
              </a:solidFill>
            </a:endParaRPr>
          </a:p>
          <a:p>
            <a:pPr marL="0"/>
            <a:r>
              <a:rPr lang="en-US" sz="2200" b="1" u="sng" dirty="0">
                <a:solidFill>
                  <a:srgbClr val="000000"/>
                </a:solidFill>
                <a:hlinkClick r:id="rId7"/>
              </a:rPr>
              <a:t>www.learningexpresshub.com/</a:t>
            </a:r>
            <a:endParaRPr lang="en-US" sz="2200" dirty="0">
              <a:solidFill>
                <a:srgbClr val="000000"/>
              </a:solidFill>
            </a:endParaRPr>
          </a:p>
          <a:p>
            <a:pPr marL="0"/>
            <a:r>
              <a:rPr lang="en-US" sz="2200" b="1" u="sng" dirty="0">
                <a:solidFill>
                  <a:srgbClr val="000000"/>
                </a:solidFill>
                <a:hlinkClick r:id="rId8"/>
              </a:rPr>
              <a:t>www.gcflearnfree.com</a:t>
            </a:r>
            <a:endParaRPr lang="en-US" sz="2200" dirty="0">
              <a:solidFill>
                <a:srgbClr val="000000"/>
              </a:solidFill>
            </a:endParaRPr>
          </a:p>
          <a:p>
            <a:pPr marL="0"/>
            <a:r>
              <a:rPr lang="en-US" sz="2200" b="1" u="sng" dirty="0">
                <a:solidFill>
                  <a:srgbClr val="000000"/>
                </a:solidFill>
                <a:hlinkClick r:id="rId9"/>
              </a:rPr>
              <a:t>www.mynextmove.org</a:t>
            </a:r>
            <a:endParaRPr lang="en-US" sz="2200" dirty="0">
              <a:solidFill>
                <a:srgbClr val="000000"/>
              </a:solidFill>
            </a:endParaRPr>
          </a:p>
          <a:p>
            <a:pPr marL="0"/>
            <a:r>
              <a:rPr lang="en-US" sz="2200" b="1" u="sng" dirty="0">
                <a:solidFill>
                  <a:srgbClr val="000000"/>
                </a:solidFill>
                <a:hlinkClick r:id="rId10"/>
              </a:rPr>
              <a:t>www.onetonline.org</a:t>
            </a:r>
            <a:endParaRPr lang="en-US" sz="2200" dirty="0">
              <a:solidFill>
                <a:srgbClr val="000000"/>
              </a:solidFill>
            </a:endParaRPr>
          </a:p>
          <a:p>
            <a:pPr marL="0"/>
            <a:r>
              <a:rPr lang="en-US" sz="2200" b="1" u="sng" dirty="0">
                <a:solidFill>
                  <a:srgbClr val="000000"/>
                </a:solidFill>
                <a:hlinkClick r:id="rId11"/>
              </a:rPr>
              <a:t>www.myskillsmyfuture.org</a:t>
            </a:r>
            <a:endParaRPr lang="en-US" sz="2200" dirty="0">
              <a:solidFill>
                <a:srgbClr val="000000"/>
              </a:solidFill>
            </a:endParaRPr>
          </a:p>
          <a:p>
            <a:pPr marL="0"/>
            <a:r>
              <a:rPr lang="en-US" sz="2200" b="1" u="sng" dirty="0">
                <a:solidFill>
                  <a:srgbClr val="000000"/>
                </a:solidFill>
                <a:hlinkClick r:id="rId12"/>
              </a:rPr>
              <a:t>www.usajobs.gov</a:t>
            </a:r>
            <a:r>
              <a:rPr lang="en-US" sz="2200" b="1" u="sng" dirty="0">
                <a:solidFill>
                  <a:srgbClr val="000000"/>
                </a:solidFill>
              </a:rPr>
              <a:t> </a:t>
            </a:r>
            <a:endParaRPr lang="en-US" sz="2200" dirty="0">
              <a:solidFill>
                <a:srgbClr val="000000"/>
              </a:solidFill>
            </a:endParaRPr>
          </a:p>
          <a:p>
            <a:pPr marL="0"/>
            <a:endParaRPr lang="en-US" sz="2200" dirty="0">
              <a:solidFill>
                <a:srgbClr val="000000"/>
              </a:solidFill>
            </a:endParaRPr>
          </a:p>
        </p:txBody>
      </p:sp>
      <p:pic>
        <p:nvPicPr>
          <p:cNvPr id="6" name="Picture 5" descr="Light bulb on green grass">
            <a:extLst>
              <a:ext uri="{FF2B5EF4-FFF2-40B4-BE49-F238E27FC236}">
                <a16:creationId xmlns:a16="http://schemas.microsoft.com/office/drawing/2014/main" id="{CB30527F-1D26-4354-B3FA-EE7DF85E1B53}"/>
              </a:ext>
            </a:extLst>
          </p:cNvPr>
          <p:cNvPicPr>
            <a:picLocks noChangeAspect="1"/>
          </p:cNvPicPr>
          <p:nvPr/>
        </p:nvPicPr>
        <p:blipFill rotWithShape="1">
          <a:blip r:embed="rId13">
            <a:alphaModFix/>
          </a:blip>
          <a:srcRect l="23870" r="16596" b="-1"/>
          <a:stretch/>
        </p:blipFill>
        <p:spPr>
          <a:xfrm>
            <a:off x="381000" y="2057400"/>
            <a:ext cx="3988270" cy="4436999"/>
          </a:xfrm>
          <a:prstGeom prst="rect">
            <a:avLst/>
          </a:prstGeom>
          <a:effectLst>
            <a:glow rad="127000">
              <a:schemeClr val="accent1"/>
            </a:glow>
          </a:effectLst>
        </p:spPr>
      </p:pic>
    </p:spTree>
    <p:extLst>
      <p:ext uri="{BB962C8B-B14F-4D97-AF65-F5344CB8AC3E}">
        <p14:creationId xmlns:p14="http://schemas.microsoft.com/office/powerpoint/2010/main" val="65627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456C8-5135-4B37-84B7-06ED5CA583B3}"/>
              </a:ext>
            </a:extLst>
          </p:cNvPr>
          <p:cNvSpPr txBox="1"/>
          <p:nvPr/>
        </p:nvSpPr>
        <p:spPr>
          <a:xfrm>
            <a:off x="457200" y="662226"/>
            <a:ext cx="9220200" cy="861774"/>
          </a:xfrm>
          <a:prstGeom prst="rect">
            <a:avLst/>
          </a:prstGeom>
          <a:noFill/>
        </p:spPr>
        <p:txBody>
          <a:bodyPr wrap="square" rtlCol="0">
            <a:spAutoFit/>
          </a:bodyPr>
          <a:lstStyle/>
          <a:p>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CareerSource Pinellas Veteran Services Contact:</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09A5823D-171D-4EF8-BD99-6CD72579D660}"/>
              </a:ext>
            </a:extLst>
          </p:cNvPr>
          <p:cNvSpPr txBox="1"/>
          <p:nvPr/>
        </p:nvSpPr>
        <p:spPr>
          <a:xfrm>
            <a:off x="453005" y="2438400"/>
            <a:ext cx="8919595" cy="32316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0"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Natalia Dolsak</a:t>
            </a: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FCWP</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DEO Veterans' Program Manager/Supervisor</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E101A"/>
                </a:solidFill>
                <a:effectLst/>
                <a:latin typeface="Arial" panose="020B0604020202020204" pitchFamily="34" charset="0"/>
                <a:ea typeface="Calibri" panose="020F0502020204030204" pitchFamily="34" charset="0"/>
                <a:cs typeface="Arial" panose="020B0604020202020204" pitchFamily="34" charset="0"/>
              </a:rPr>
              <a:t>Veterans at Work SHRM Certified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00B0F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ndolsak@careersourcepinellas.com</a:t>
            </a:r>
            <a:endParaRPr kumimoji="0" lang="en-US" altLang="en-US" sz="32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Tel:  727-608-2486</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75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04316" y="381000"/>
            <a:ext cx="9525000" cy="1415772"/>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Soft Skills </a:t>
            </a:r>
            <a:r>
              <a:rPr lang="en-US" sz="4200" dirty="0">
                <a:solidFill>
                  <a:srgbClr val="0070C0"/>
                </a:solidFill>
                <a:effectLst>
                  <a:outerShdw blurRad="38100" dist="38100" dir="2700000" algn="tl">
                    <a:srgbClr val="000000">
                      <a:alpha val="43137"/>
                    </a:srgbClr>
                  </a:outerShdw>
                </a:effectLst>
                <a:latin typeface="+mn-lt"/>
              </a:rPr>
              <a:t>(Transferable)</a:t>
            </a:r>
            <a:r>
              <a:rPr lang="en-US" sz="4200" b="1" dirty="0">
                <a:solidFill>
                  <a:srgbClr val="0070C0"/>
                </a:solidFill>
                <a:effectLst>
                  <a:outerShdw blurRad="38100" dist="38100" dir="2700000" algn="tl">
                    <a:srgbClr val="000000">
                      <a:alpha val="43137"/>
                    </a:srgbClr>
                  </a:outerShdw>
                </a:effectLst>
                <a:latin typeface="+mn-lt"/>
              </a:rPr>
              <a:t> for Your Resume</a:t>
            </a:r>
            <a:br>
              <a:rPr lang="en-US" sz="4400" dirty="0"/>
            </a:br>
            <a:endParaRPr lang="en-US" sz="4400" dirty="0">
              <a:solidFill>
                <a:srgbClr val="0070C0"/>
              </a:solidFill>
            </a:endParaRPr>
          </a:p>
        </p:txBody>
      </p:sp>
      <p:sp>
        <p:nvSpPr>
          <p:cNvPr id="4" name="Content Placeholder 2">
            <a:extLst>
              <a:ext uri="{FF2B5EF4-FFF2-40B4-BE49-F238E27FC236}">
                <a16:creationId xmlns:a16="http://schemas.microsoft.com/office/drawing/2014/main" id="{9B5545BA-BE32-4D3D-860A-B17F31FA1B80}"/>
              </a:ext>
            </a:extLst>
          </p:cNvPr>
          <p:cNvSpPr txBox="1">
            <a:spLocks/>
          </p:cNvSpPr>
          <p:nvPr/>
        </p:nvSpPr>
        <p:spPr>
          <a:xfrm>
            <a:off x="329084" y="1371600"/>
            <a:ext cx="9391021" cy="5562600"/>
          </a:xfrm>
          <a:prstGeom prst="rect">
            <a:avLst/>
          </a:prstGeom>
        </p:spPr>
        <p:txBody>
          <a:bodyPr wrap="square" lIns="0" tIns="0" rIns="0" bIns="0" anchor="ctr">
            <a:normAutofit fontScale="5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4000" dirty="0">
                <a:solidFill>
                  <a:srgbClr val="0070C0"/>
                </a:solidFill>
              </a:rPr>
              <a:t>1. </a:t>
            </a:r>
            <a:r>
              <a:rPr lang="en-US" sz="4000" b="1" dirty="0">
                <a:solidFill>
                  <a:srgbClr val="0070C0"/>
                </a:solidFill>
              </a:rPr>
              <a:t>Team Player</a:t>
            </a:r>
            <a:r>
              <a:rPr lang="en-US" sz="4000" dirty="0">
                <a:solidFill>
                  <a:srgbClr val="0070C0"/>
                </a:solidFill>
              </a:rPr>
              <a:t> </a:t>
            </a:r>
            <a:r>
              <a:rPr lang="en-US" sz="4000" dirty="0"/>
              <a:t>– if you often consider the team’s welfare first before your own. In every achievement that you have, you will usually credit the team. You also have an active participation in every team activity.</a:t>
            </a:r>
          </a:p>
          <a:p>
            <a:pPr marL="0" indent="0">
              <a:buNone/>
            </a:pPr>
            <a:r>
              <a:rPr lang="en-US" sz="4000" dirty="0"/>
              <a:t> </a:t>
            </a:r>
          </a:p>
          <a:p>
            <a:pPr marL="0" indent="0">
              <a:buNone/>
            </a:pPr>
            <a:r>
              <a:rPr lang="en-US" sz="4000" dirty="0">
                <a:solidFill>
                  <a:srgbClr val="0070C0"/>
                </a:solidFill>
              </a:rPr>
              <a:t>2. </a:t>
            </a:r>
            <a:r>
              <a:rPr lang="en-US" sz="4000" b="1" dirty="0">
                <a:solidFill>
                  <a:srgbClr val="0070C0"/>
                </a:solidFill>
              </a:rPr>
              <a:t>Problem Solver</a:t>
            </a:r>
            <a:r>
              <a:rPr lang="en-US" sz="4000" dirty="0">
                <a:solidFill>
                  <a:srgbClr val="0070C0"/>
                </a:solidFill>
              </a:rPr>
              <a:t> </a:t>
            </a:r>
            <a:r>
              <a:rPr lang="en-US" sz="4000" dirty="0"/>
              <a:t>– one of the best soft skills anyone would have. Companies are always on the lookout for candidates who have the ability to identify different problems, find the solution and implement the solution effectively.</a:t>
            </a:r>
          </a:p>
          <a:p>
            <a:pPr marL="0" indent="0">
              <a:buNone/>
            </a:pPr>
            <a:endParaRPr lang="en-US" sz="4000" dirty="0"/>
          </a:p>
          <a:p>
            <a:pPr marL="0" indent="0">
              <a:buNone/>
            </a:pPr>
            <a:r>
              <a:rPr lang="en-US" sz="4000" dirty="0">
                <a:solidFill>
                  <a:srgbClr val="0070C0"/>
                </a:solidFill>
              </a:rPr>
              <a:t>3. </a:t>
            </a:r>
            <a:r>
              <a:rPr lang="en-US" sz="4000" b="1" dirty="0">
                <a:solidFill>
                  <a:srgbClr val="0070C0"/>
                </a:solidFill>
              </a:rPr>
              <a:t>Confidence </a:t>
            </a:r>
            <a:r>
              <a:rPr lang="en-US" sz="4000" dirty="0"/>
              <a:t>– the ability to tackle problems without hesitation is a sign of confidence. It’s also part of the leadership skills that are sought after by most companies.</a:t>
            </a:r>
          </a:p>
          <a:p>
            <a:pPr marL="0" indent="0">
              <a:buNone/>
            </a:pPr>
            <a:r>
              <a:rPr lang="en-US" sz="4000" dirty="0"/>
              <a:t> </a:t>
            </a:r>
          </a:p>
          <a:p>
            <a:pPr marL="0" indent="0">
              <a:buNone/>
            </a:pPr>
            <a:r>
              <a:rPr lang="en-US" sz="4000" dirty="0">
                <a:solidFill>
                  <a:srgbClr val="0070C0"/>
                </a:solidFill>
              </a:rPr>
              <a:t>4. </a:t>
            </a:r>
            <a:r>
              <a:rPr lang="en-US" sz="4000" b="1" dirty="0">
                <a:solidFill>
                  <a:srgbClr val="0070C0"/>
                </a:solidFill>
              </a:rPr>
              <a:t>Flexibility</a:t>
            </a:r>
            <a:r>
              <a:rPr lang="en-US" sz="4000" dirty="0">
                <a:solidFill>
                  <a:srgbClr val="0070C0"/>
                </a:solidFill>
              </a:rPr>
              <a:t> </a:t>
            </a:r>
            <a:r>
              <a:rPr lang="en-US" sz="4000" dirty="0"/>
              <a:t>– if you have the ability to adjust to any type of schedule (working on weekends, nightshift, etc.) then you have this soft skill. </a:t>
            </a:r>
          </a:p>
          <a:p>
            <a:pPr marL="0" indent="0">
              <a:buNone/>
            </a:pPr>
            <a:r>
              <a:rPr lang="en-US" sz="4000" dirty="0"/>
              <a:t> </a:t>
            </a:r>
          </a:p>
          <a:p>
            <a:pPr marL="0" indent="0">
              <a:buNone/>
            </a:pPr>
            <a:r>
              <a:rPr lang="en-US" sz="4000" dirty="0">
                <a:solidFill>
                  <a:srgbClr val="0070C0"/>
                </a:solidFill>
              </a:rPr>
              <a:t>5. </a:t>
            </a:r>
            <a:r>
              <a:rPr lang="en-US" sz="4000" b="1" dirty="0">
                <a:solidFill>
                  <a:srgbClr val="0070C0"/>
                </a:solidFill>
              </a:rPr>
              <a:t>Can Easily Handle Pressure</a:t>
            </a:r>
            <a:r>
              <a:rPr lang="en-US" sz="4000" dirty="0">
                <a:solidFill>
                  <a:srgbClr val="0070C0"/>
                </a:solidFill>
              </a:rPr>
              <a:t> </a:t>
            </a:r>
            <a:r>
              <a:rPr lang="en-US" sz="4000" dirty="0"/>
              <a:t>– grace under pressure is a great soft skill as companies are growing to be more and more demanding from their workers. If you are able to be productive even with intense pressure, you have this soft skill.</a:t>
            </a:r>
          </a:p>
          <a:p>
            <a:pPr marL="342900" indent="-342900">
              <a:buClr>
                <a:srgbClr val="00B0F0"/>
              </a:buClr>
              <a:buFont typeface="Arial" panose="020B0604020202020204" pitchFamily="34" charset="0"/>
              <a:buChar char="•"/>
            </a:pPr>
            <a:endParaRPr lang="en-US" sz="2200" kern="0" dirty="0">
              <a:solidFill>
                <a:sysClr val="windowText" lastClr="000000"/>
              </a:solidFill>
            </a:endParaRPr>
          </a:p>
        </p:txBody>
      </p:sp>
    </p:spTree>
    <p:extLst>
      <p:ext uri="{BB962C8B-B14F-4D97-AF65-F5344CB8AC3E}">
        <p14:creationId xmlns:p14="http://schemas.microsoft.com/office/powerpoint/2010/main" val="37451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400" b="1" dirty="0">
                <a:solidFill>
                  <a:srgbClr val="0070C0"/>
                </a:solidFill>
                <a:effectLst>
                  <a:outerShdw blurRad="38100" dist="38100" dir="2700000" algn="tl">
                    <a:srgbClr val="000000">
                      <a:alpha val="43137"/>
                    </a:srgbClr>
                  </a:outerShdw>
                </a:effectLst>
                <a:latin typeface="+mn-lt"/>
              </a:rPr>
              <a:t>Hard Skills </a:t>
            </a:r>
            <a:r>
              <a:rPr lang="en-US" sz="3200" dirty="0">
                <a:solidFill>
                  <a:srgbClr val="0070C0"/>
                </a:solidFill>
                <a:effectLst>
                  <a:outerShdw blurRad="38100" dist="38100" dir="2700000" algn="tl">
                    <a:srgbClr val="000000">
                      <a:alpha val="43137"/>
                    </a:srgbClr>
                  </a:outerShdw>
                </a:effectLst>
                <a:latin typeface="+mn-lt"/>
              </a:rPr>
              <a:t>(Specific to Job)</a:t>
            </a:r>
            <a:r>
              <a:rPr lang="en-US" sz="4400" dirty="0">
                <a:solidFill>
                  <a:srgbClr val="0070C0"/>
                </a:solidFill>
                <a:effectLst>
                  <a:outerShdw blurRad="38100" dist="38100" dir="2700000" algn="tl">
                    <a:srgbClr val="000000">
                      <a:alpha val="43137"/>
                    </a:srgbClr>
                  </a:outerShdw>
                </a:effectLst>
                <a:latin typeface="+mn-lt"/>
              </a:rPr>
              <a:t> </a:t>
            </a:r>
            <a:r>
              <a:rPr lang="en-US" sz="4200" b="1" dirty="0">
                <a:solidFill>
                  <a:srgbClr val="0070C0"/>
                </a:solidFill>
                <a:effectLst>
                  <a:outerShdw blurRad="38100" dist="38100" dir="2700000" algn="tl">
                    <a:srgbClr val="000000">
                      <a:alpha val="43137"/>
                    </a:srgbClr>
                  </a:outerShdw>
                </a:effectLst>
                <a:latin typeface="+mn-lt"/>
              </a:rPr>
              <a:t>for Your Resume</a:t>
            </a:r>
            <a:br>
              <a:rPr lang="en-US" sz="4400" dirty="0"/>
            </a:br>
            <a:endParaRPr lang="en-US" sz="4400" dirty="0">
              <a:solidFill>
                <a:srgbClr val="0070C0"/>
              </a:solidFill>
            </a:endParaRPr>
          </a:p>
        </p:txBody>
      </p:sp>
      <p:sp>
        <p:nvSpPr>
          <p:cNvPr id="4" name="Content Placeholder 2">
            <a:extLst>
              <a:ext uri="{FF2B5EF4-FFF2-40B4-BE49-F238E27FC236}">
                <a16:creationId xmlns:a16="http://schemas.microsoft.com/office/drawing/2014/main" id="{9B5545BA-BE32-4D3D-860A-B17F31FA1B80}"/>
              </a:ext>
            </a:extLst>
          </p:cNvPr>
          <p:cNvSpPr txBox="1">
            <a:spLocks/>
          </p:cNvSpPr>
          <p:nvPr/>
        </p:nvSpPr>
        <p:spPr>
          <a:xfrm>
            <a:off x="266700" y="1219200"/>
            <a:ext cx="9453405" cy="5715000"/>
          </a:xfrm>
          <a:prstGeom prst="rect">
            <a:avLst/>
          </a:prstGeom>
        </p:spPr>
        <p:txBody>
          <a:bodyPr wrap="square" lIns="0" tIns="0" rIns="0" bIns="0" anchor="ctr">
            <a:normAutofit fontScale="3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5200" b="1" dirty="0">
                <a:solidFill>
                  <a:srgbClr val="0070C0"/>
                </a:solidFill>
              </a:rPr>
              <a:t>1.  Technical skills </a:t>
            </a:r>
            <a:r>
              <a:rPr lang="en-US" sz="5200" dirty="0"/>
              <a:t>include specialized knowledge and expertise in fields such as IT, engineering, or science. Typical technical skills are abilities to use specialized software or equipment.</a:t>
            </a:r>
          </a:p>
          <a:p>
            <a:pPr marL="0" indent="0">
              <a:buNone/>
            </a:pPr>
            <a:endParaRPr lang="en-US" sz="5200" dirty="0"/>
          </a:p>
          <a:p>
            <a:pPr marL="0" indent="0">
              <a:buNone/>
            </a:pPr>
            <a:r>
              <a:rPr lang="en-US" sz="5200" b="1" dirty="0">
                <a:solidFill>
                  <a:srgbClr val="0070C0"/>
                </a:solidFill>
              </a:rPr>
              <a:t>2.  Computer skills </a:t>
            </a:r>
            <a:r>
              <a:rPr lang="en-US" sz="5200" dirty="0"/>
              <a:t>are your abilities to use software and hardware: from basic and general, to highly specialized, computer skills are a must in any industry. Be sure to include list them on your resume especially if you’re applying for office jobs and if the job ad requires specifics.</a:t>
            </a:r>
          </a:p>
          <a:p>
            <a:pPr marL="0" indent="0">
              <a:buNone/>
            </a:pPr>
            <a:endParaRPr lang="en-US" sz="5200" dirty="0"/>
          </a:p>
          <a:p>
            <a:pPr marL="0" indent="0">
              <a:buNone/>
            </a:pPr>
            <a:r>
              <a:rPr lang="en-US" sz="5200" b="1" dirty="0">
                <a:solidFill>
                  <a:srgbClr val="0070C0"/>
                </a:solidFill>
              </a:rPr>
              <a:t>3.  Microsoft Office Skills </a:t>
            </a:r>
            <a:r>
              <a:rPr lang="en-US" sz="5200" dirty="0"/>
              <a:t>- Microsoft Office Suite, commonly known as Microsoft Office or simply Office, is a set of productivity tools used by businesses around the world. However, it's used for much more than just writing texts in Word and creating tables in Excel. This suite enables users to perform hundreds of advanced tasks, some jobs require only the basics. But for most of mid- and high-level positions you need to know a few tricky functionalities, too.</a:t>
            </a:r>
          </a:p>
          <a:p>
            <a:pPr marL="0" indent="0">
              <a:buNone/>
            </a:pPr>
            <a:endParaRPr lang="en-US" sz="5200" dirty="0"/>
          </a:p>
          <a:p>
            <a:pPr marL="0" indent="0">
              <a:buNone/>
            </a:pPr>
            <a:r>
              <a:rPr lang="en-US" sz="5200" b="1" dirty="0">
                <a:solidFill>
                  <a:srgbClr val="0070C0"/>
                </a:solidFill>
              </a:rPr>
              <a:t>4.  Analytical skills </a:t>
            </a:r>
            <a:r>
              <a:rPr lang="en-US" sz="5200" dirty="0"/>
              <a:t>are the skills of gathering data, analyzing it, deciphering the meaning, and presenting it.  No matter what job you’re pursuing, if you’re able to show that you’re good with data analysis, the recruiter will score you some bonus points.</a:t>
            </a:r>
          </a:p>
          <a:p>
            <a:pPr marL="0" indent="0">
              <a:buNone/>
            </a:pPr>
            <a:endParaRPr lang="en-US" sz="5200" dirty="0"/>
          </a:p>
          <a:p>
            <a:pPr marL="0" indent="0">
              <a:buNone/>
            </a:pPr>
            <a:r>
              <a:rPr lang="en-US" sz="5200" b="1" dirty="0">
                <a:solidFill>
                  <a:srgbClr val="0070C0"/>
                </a:solidFill>
              </a:rPr>
              <a:t>5.  Marketing skills </a:t>
            </a:r>
            <a:r>
              <a:rPr lang="en-US" sz="5200" dirty="0"/>
              <a:t>include the general knowledge of sales, advertising, and consumer research, as well as a plethora of highly technical, digital skills required for success in modern-day online marketing. Marketing hard skills are of greatest value to candidates in media, advertising, social media, e-commerce, and product management.</a:t>
            </a:r>
          </a:p>
          <a:p>
            <a:pPr marL="0" indent="0">
              <a:buNone/>
            </a:pPr>
            <a:endParaRPr lang="en-US" sz="5200" dirty="0"/>
          </a:p>
          <a:p>
            <a:pPr marL="0" indent="0">
              <a:buNone/>
            </a:pPr>
            <a:r>
              <a:rPr lang="en-US" sz="5200" b="1" dirty="0">
                <a:solidFill>
                  <a:srgbClr val="0070C0"/>
                </a:solidFill>
              </a:rPr>
              <a:t>6.  Presentation Skills </a:t>
            </a:r>
            <a:r>
              <a:rPr lang="en-US" sz="5200" dirty="0"/>
              <a:t>- Sure, you need certain soft, transferable skills to deliver a good presentation: confidence, adaptability, self-awareness, or stress management. To facilitate your presentation or report, you’ll need at least a few of these hard skills: Visual communication, Slideshows, Research, Data analysis, Reporting, Persuasion and Graphic design.</a:t>
            </a:r>
          </a:p>
          <a:p>
            <a:pPr marL="342900" indent="-342900">
              <a:buClr>
                <a:srgbClr val="00B0F0"/>
              </a:buClr>
              <a:buFont typeface="Arial" panose="020B0604020202020204" pitchFamily="34" charset="0"/>
              <a:buChar char="•"/>
            </a:pPr>
            <a:endParaRPr lang="en-US" sz="2200" kern="0" dirty="0">
              <a:solidFill>
                <a:sysClr val="windowText" lastClr="000000"/>
              </a:solidFill>
            </a:endParaRPr>
          </a:p>
        </p:txBody>
      </p:sp>
    </p:spTree>
    <p:extLst>
      <p:ext uri="{BB962C8B-B14F-4D97-AF65-F5344CB8AC3E}">
        <p14:creationId xmlns:p14="http://schemas.microsoft.com/office/powerpoint/2010/main" val="140143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Resume Formats</a:t>
            </a:r>
            <a:br>
              <a:rPr lang="en-US" sz="4400" dirty="0"/>
            </a:br>
            <a:endParaRPr lang="en-US" sz="4400" dirty="0">
              <a:solidFill>
                <a:srgbClr val="0070C0"/>
              </a:solidFill>
            </a:endParaRPr>
          </a:p>
        </p:txBody>
      </p:sp>
      <p:sp>
        <p:nvSpPr>
          <p:cNvPr id="4" name="Content Placeholder 2">
            <a:extLst>
              <a:ext uri="{FF2B5EF4-FFF2-40B4-BE49-F238E27FC236}">
                <a16:creationId xmlns:a16="http://schemas.microsoft.com/office/drawing/2014/main" id="{9B5545BA-BE32-4D3D-860A-B17F31FA1B80}"/>
              </a:ext>
            </a:extLst>
          </p:cNvPr>
          <p:cNvSpPr txBox="1">
            <a:spLocks/>
          </p:cNvSpPr>
          <p:nvPr/>
        </p:nvSpPr>
        <p:spPr>
          <a:xfrm>
            <a:off x="880905" y="1827550"/>
            <a:ext cx="8186895" cy="4878050"/>
          </a:xfrm>
          <a:prstGeom prst="rect">
            <a:avLst/>
          </a:prstGeom>
        </p:spPr>
        <p:txBody>
          <a:bodyPr wrap="square" lIns="0" tIns="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buClr>
                <a:srgbClr val="0070C0"/>
              </a:buClr>
              <a:buFont typeface="Arial" panose="020B0604020202020204" pitchFamily="34" charset="0"/>
              <a:buChar char="•"/>
            </a:pPr>
            <a:r>
              <a:rPr lang="en-US" sz="4400" dirty="0">
                <a:solidFill>
                  <a:srgbClr val="000000"/>
                </a:solidFill>
              </a:rPr>
              <a:t>Federal</a:t>
            </a:r>
          </a:p>
          <a:p>
            <a:pPr marL="571500" indent="-571500">
              <a:buClr>
                <a:srgbClr val="0070C0"/>
              </a:buClr>
              <a:buFont typeface="Arial" panose="020B0604020202020204" pitchFamily="34" charset="0"/>
              <a:buChar char="•"/>
            </a:pPr>
            <a:r>
              <a:rPr lang="en-US" sz="4400" dirty="0">
                <a:solidFill>
                  <a:srgbClr val="000000"/>
                </a:solidFill>
              </a:rPr>
              <a:t>Chronological</a:t>
            </a:r>
          </a:p>
          <a:p>
            <a:pPr marL="571500" indent="-571500">
              <a:buClr>
                <a:srgbClr val="0070C0"/>
              </a:buClr>
              <a:buFont typeface="Arial" panose="020B0604020202020204" pitchFamily="34" charset="0"/>
              <a:buChar char="•"/>
            </a:pPr>
            <a:r>
              <a:rPr lang="en-US" sz="4400" dirty="0">
                <a:solidFill>
                  <a:srgbClr val="000000"/>
                </a:solidFill>
              </a:rPr>
              <a:t>Functional</a:t>
            </a:r>
          </a:p>
          <a:p>
            <a:pPr marL="571500" indent="-571500">
              <a:buClr>
                <a:srgbClr val="0070C0"/>
              </a:buClr>
              <a:buFont typeface="Arial" panose="020B0604020202020204" pitchFamily="34" charset="0"/>
              <a:buChar char="•"/>
            </a:pPr>
            <a:r>
              <a:rPr lang="en-US" sz="4400" dirty="0">
                <a:solidFill>
                  <a:srgbClr val="000000"/>
                </a:solidFill>
              </a:rPr>
              <a:t>Combination (Hybrid)</a:t>
            </a:r>
          </a:p>
          <a:p>
            <a:pPr marL="571500" indent="-571500">
              <a:buClr>
                <a:srgbClr val="0070C0"/>
              </a:buClr>
              <a:buFont typeface="Arial" panose="020B0604020202020204" pitchFamily="34" charset="0"/>
              <a:buChar char="•"/>
            </a:pPr>
            <a:r>
              <a:rPr lang="en-US" sz="4400" dirty="0">
                <a:solidFill>
                  <a:srgbClr val="000000"/>
                </a:solidFill>
              </a:rPr>
              <a:t>New Graduate</a:t>
            </a:r>
          </a:p>
          <a:p>
            <a:pPr marL="457200" indent="-457200">
              <a:buFont typeface="Arial" panose="020B0604020202020204" pitchFamily="34" charset="0"/>
              <a:buChar char="•"/>
            </a:pPr>
            <a:endParaRPr lang="en-US" sz="3200" dirty="0">
              <a:solidFill>
                <a:srgbClr val="000000"/>
              </a:solidFill>
            </a:endParaRPr>
          </a:p>
          <a:p>
            <a:pPr algn="ctr"/>
            <a:r>
              <a:rPr lang="en-US" sz="3200" i="1" dirty="0">
                <a:solidFill>
                  <a:srgbClr val="0070C0"/>
                </a:solidFill>
              </a:rPr>
              <a:t>Just to name a few!</a:t>
            </a:r>
            <a:endParaRPr lang="en-US" sz="1600" i="1" dirty="0">
              <a:solidFill>
                <a:srgbClr val="0070C0"/>
              </a:solidFill>
            </a:endParaRPr>
          </a:p>
        </p:txBody>
      </p:sp>
    </p:spTree>
    <p:extLst>
      <p:ext uri="{BB962C8B-B14F-4D97-AF65-F5344CB8AC3E}">
        <p14:creationId xmlns:p14="http://schemas.microsoft.com/office/powerpoint/2010/main" val="389805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Federal Resume</a:t>
            </a:r>
            <a:br>
              <a:rPr lang="en-US" sz="4400" dirty="0"/>
            </a:br>
            <a:endParaRPr lang="en-US" sz="4400" dirty="0">
              <a:solidFill>
                <a:srgbClr val="0070C0"/>
              </a:solidFill>
            </a:endParaRPr>
          </a:p>
        </p:txBody>
      </p:sp>
      <p:sp>
        <p:nvSpPr>
          <p:cNvPr id="4" name="Content Placeholder 2">
            <a:extLst>
              <a:ext uri="{FF2B5EF4-FFF2-40B4-BE49-F238E27FC236}">
                <a16:creationId xmlns:a16="http://schemas.microsoft.com/office/drawing/2014/main" id="{9B5545BA-BE32-4D3D-860A-B17F31FA1B80}"/>
              </a:ext>
            </a:extLst>
          </p:cNvPr>
          <p:cNvSpPr txBox="1">
            <a:spLocks/>
          </p:cNvSpPr>
          <p:nvPr/>
        </p:nvSpPr>
        <p:spPr>
          <a:xfrm>
            <a:off x="457201" y="1600200"/>
            <a:ext cx="8991600" cy="5105400"/>
          </a:xfrm>
          <a:prstGeom prst="rect">
            <a:avLst/>
          </a:prstGeom>
        </p:spPr>
        <p:txBody>
          <a:bodyPr wrap="square" lIns="0" tIns="0" rIns="0" bIns="0" anchor="ct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3600" dirty="0">
                <a:solidFill>
                  <a:srgbClr val="0070C0"/>
                </a:solidFill>
              </a:rPr>
              <a:t>Federal</a:t>
            </a:r>
            <a:r>
              <a:rPr lang="en-US" sz="3600" dirty="0">
                <a:solidFill>
                  <a:srgbClr val="000000"/>
                </a:solidFill>
              </a:rPr>
              <a:t> – Required for applying to federal job openings, very detailed and long.                </a:t>
            </a:r>
            <a:r>
              <a:rPr lang="en-US" sz="3600" dirty="0">
                <a:solidFill>
                  <a:srgbClr val="00B0F0"/>
                </a:solidFill>
              </a:rPr>
              <a:t>www.usajobs.gov</a:t>
            </a:r>
          </a:p>
          <a:p>
            <a:pPr marL="0" indent="0">
              <a:buNone/>
            </a:pPr>
            <a:endParaRPr lang="en-US" sz="3200" dirty="0">
              <a:solidFill>
                <a:srgbClr val="000000"/>
              </a:solidFill>
            </a:endParaRPr>
          </a:p>
          <a:p>
            <a:pPr marL="0" indent="0">
              <a:buNone/>
            </a:pPr>
            <a:r>
              <a:rPr lang="en-US" sz="3600" dirty="0">
                <a:solidFill>
                  <a:srgbClr val="0070C0"/>
                </a:solidFill>
              </a:rPr>
              <a:t>A Federal resume is useful for people who are:</a:t>
            </a:r>
          </a:p>
          <a:p>
            <a:r>
              <a:rPr lang="en-US" sz="2800" dirty="0">
                <a:solidFill>
                  <a:srgbClr val="000000"/>
                </a:solidFill>
              </a:rPr>
              <a:t>   • Applying for government positions, federal and local</a:t>
            </a:r>
          </a:p>
          <a:p>
            <a:r>
              <a:rPr lang="en-US" sz="2800" dirty="0">
                <a:solidFill>
                  <a:srgbClr val="000000"/>
                </a:solidFill>
              </a:rPr>
              <a:t>   • Applying with Federal Contractors</a:t>
            </a:r>
          </a:p>
          <a:p>
            <a:r>
              <a:rPr lang="en-US" sz="2800" dirty="0">
                <a:solidFill>
                  <a:srgbClr val="000000"/>
                </a:solidFill>
              </a:rPr>
              <a:t>   • Applying with Defense Contractors</a:t>
            </a:r>
          </a:p>
          <a:p>
            <a:pPr marL="571500" indent="-571500">
              <a:buClr>
                <a:srgbClr val="0070C0"/>
              </a:buClr>
              <a:buFont typeface="Arial" panose="020B0604020202020204" pitchFamily="34" charset="0"/>
              <a:buChar char="•"/>
            </a:pPr>
            <a:endParaRPr lang="en-US" sz="1600" i="1" dirty="0">
              <a:solidFill>
                <a:srgbClr val="0070C0"/>
              </a:solidFill>
            </a:endParaRPr>
          </a:p>
        </p:txBody>
      </p:sp>
    </p:spTree>
    <p:extLst>
      <p:ext uri="{BB962C8B-B14F-4D97-AF65-F5344CB8AC3E}">
        <p14:creationId xmlns:p14="http://schemas.microsoft.com/office/powerpoint/2010/main" val="314651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2062103"/>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Federal Resume</a:t>
            </a:r>
          </a:p>
          <a:p>
            <a:r>
              <a:rPr lang="en-US" sz="4200" b="1" dirty="0">
                <a:solidFill>
                  <a:srgbClr val="0070C0"/>
                </a:solidFill>
                <a:effectLst>
                  <a:outerShdw blurRad="38100" dist="38100" dir="2700000" algn="tl">
                    <a:srgbClr val="000000">
                      <a:alpha val="43137"/>
                    </a:srgbClr>
                  </a:outerShdw>
                </a:effectLst>
                <a:latin typeface="+mn-lt"/>
              </a:rPr>
              <a:t>Sample</a:t>
            </a:r>
            <a:br>
              <a:rPr lang="en-US" sz="4400" dirty="0"/>
            </a:br>
            <a:endParaRPr lang="en-US" sz="4400" dirty="0">
              <a:solidFill>
                <a:srgbClr val="0070C0"/>
              </a:solidFill>
            </a:endParaRPr>
          </a:p>
        </p:txBody>
      </p:sp>
      <p:pic>
        <p:nvPicPr>
          <p:cNvPr id="5" name="Picture 4" descr="Table&#10;&#10;Description automatically generated">
            <a:extLst>
              <a:ext uri="{FF2B5EF4-FFF2-40B4-BE49-F238E27FC236}">
                <a16:creationId xmlns:a16="http://schemas.microsoft.com/office/drawing/2014/main" id="{9D19A495-A11C-4559-8AD1-02538C6BEA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660" r="799" b="5219"/>
          <a:stretch/>
        </p:blipFill>
        <p:spPr>
          <a:xfrm>
            <a:off x="3947508" y="304800"/>
            <a:ext cx="5844192" cy="6934200"/>
          </a:xfrm>
          <a:custGeom>
            <a:avLst/>
            <a:gdLst/>
            <a:ahLst/>
            <a:cxnLst/>
            <a:rect l="l" t="t" r="r" b="b"/>
            <a:pathLst>
              <a:path w="5017317" h="5380277">
                <a:moveTo>
                  <a:pt x="0" y="0"/>
                </a:moveTo>
                <a:lnTo>
                  <a:pt x="5017317" y="0"/>
                </a:lnTo>
                <a:lnTo>
                  <a:pt x="5017317" y="5380277"/>
                </a:lnTo>
                <a:lnTo>
                  <a:pt x="0" y="5380277"/>
                </a:lnTo>
                <a:close/>
              </a:path>
            </a:pathLst>
          </a:custGeom>
        </p:spPr>
      </p:pic>
    </p:spTree>
    <p:extLst>
      <p:ext uri="{BB962C8B-B14F-4D97-AF65-F5344CB8AC3E}">
        <p14:creationId xmlns:p14="http://schemas.microsoft.com/office/powerpoint/2010/main" val="237117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DE41BBC-D720-41D8-A27F-701B7C5FAA8B}"/>
              </a:ext>
            </a:extLst>
          </p:cNvPr>
          <p:cNvSpPr txBox="1"/>
          <p:nvPr/>
        </p:nvSpPr>
        <p:spPr>
          <a:xfrm>
            <a:off x="266700" y="381000"/>
            <a:ext cx="9525000" cy="1446550"/>
          </a:xfrm>
          <a:prstGeom prst="rect">
            <a:avLst/>
          </a:prstGeom>
          <a:noFill/>
        </p:spPr>
        <p:txBody>
          <a:bodyPr wrap="square" rtlCol="0">
            <a:spAutoFit/>
          </a:bodyPr>
          <a:lstStyle/>
          <a:p>
            <a:r>
              <a:rPr lang="en-US" sz="4200" b="1" dirty="0">
                <a:solidFill>
                  <a:srgbClr val="0070C0"/>
                </a:solidFill>
                <a:effectLst>
                  <a:outerShdw blurRad="38100" dist="38100" dir="2700000" algn="tl">
                    <a:srgbClr val="000000">
                      <a:alpha val="43137"/>
                    </a:srgbClr>
                  </a:outerShdw>
                </a:effectLst>
                <a:latin typeface="+mn-lt"/>
              </a:rPr>
              <a:t>Chronological Resume</a:t>
            </a:r>
            <a:br>
              <a:rPr lang="en-US" sz="4400" dirty="0"/>
            </a:br>
            <a:endParaRPr lang="en-US" sz="4400" dirty="0">
              <a:solidFill>
                <a:srgbClr val="0070C0"/>
              </a:solidFill>
            </a:endParaRPr>
          </a:p>
        </p:txBody>
      </p:sp>
      <p:sp>
        <p:nvSpPr>
          <p:cNvPr id="4" name="Content Placeholder 2">
            <a:extLst>
              <a:ext uri="{FF2B5EF4-FFF2-40B4-BE49-F238E27FC236}">
                <a16:creationId xmlns:a16="http://schemas.microsoft.com/office/drawing/2014/main" id="{9B5545BA-BE32-4D3D-860A-B17F31FA1B80}"/>
              </a:ext>
            </a:extLst>
          </p:cNvPr>
          <p:cNvSpPr txBox="1">
            <a:spLocks/>
          </p:cNvSpPr>
          <p:nvPr/>
        </p:nvSpPr>
        <p:spPr>
          <a:xfrm>
            <a:off x="609601" y="1827550"/>
            <a:ext cx="8839200" cy="4878050"/>
          </a:xfrm>
          <a:prstGeom prst="rect">
            <a:avLst/>
          </a:prstGeom>
        </p:spPr>
        <p:txBody>
          <a:bodyPr wrap="square" lIns="0" tIns="0" rIns="0" bIns="0" anchor="ctr">
            <a:normAutofit fontScale="8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4200" dirty="0">
                <a:solidFill>
                  <a:srgbClr val="0070C0"/>
                </a:solidFill>
              </a:rPr>
              <a:t>Chronological</a:t>
            </a:r>
            <a:r>
              <a:rPr lang="en-US" sz="4200" dirty="0">
                <a:solidFill>
                  <a:srgbClr val="000000"/>
                </a:solidFill>
              </a:rPr>
              <a:t>- A chronological resume focuses on work experiences, listing employment history with the most recent first, as well as ample detail about job duties and accomplishments.</a:t>
            </a:r>
          </a:p>
          <a:p>
            <a:pPr marL="0" indent="0">
              <a:buNone/>
            </a:pPr>
            <a:endParaRPr lang="en-US" sz="4200" dirty="0">
              <a:solidFill>
                <a:srgbClr val="000000"/>
              </a:solidFill>
            </a:endParaRPr>
          </a:p>
          <a:p>
            <a:pPr marL="0" indent="0">
              <a:buNone/>
            </a:pPr>
            <a:r>
              <a:rPr lang="en-US" sz="4200" dirty="0">
                <a:solidFill>
                  <a:srgbClr val="0070C0"/>
                </a:solidFill>
              </a:rPr>
              <a:t>A chronological resume is useful for people who:</a:t>
            </a:r>
          </a:p>
          <a:p>
            <a:r>
              <a:rPr lang="en-US" sz="3600" dirty="0">
                <a:solidFill>
                  <a:srgbClr val="000000"/>
                </a:solidFill>
              </a:rPr>
              <a:t>   • Have a steady career track</a:t>
            </a:r>
          </a:p>
          <a:p>
            <a:r>
              <a:rPr lang="en-US" sz="3600" dirty="0">
                <a:solidFill>
                  <a:srgbClr val="000000"/>
                </a:solidFill>
              </a:rPr>
              <a:t>   • Have extensive experience within a certain industry</a:t>
            </a:r>
          </a:p>
          <a:p>
            <a:r>
              <a:rPr lang="en-US" sz="3600" dirty="0">
                <a:solidFill>
                  <a:srgbClr val="000000"/>
                </a:solidFill>
              </a:rPr>
              <a:t>   • Want to stay within the same industry</a:t>
            </a:r>
          </a:p>
          <a:p>
            <a:pPr marL="571500" indent="-571500">
              <a:buClr>
                <a:srgbClr val="0070C0"/>
              </a:buClr>
              <a:buFont typeface="Arial" panose="020B0604020202020204" pitchFamily="34" charset="0"/>
              <a:buChar char="•"/>
            </a:pPr>
            <a:endParaRPr lang="en-US" sz="1600" i="1" dirty="0">
              <a:solidFill>
                <a:srgbClr val="0070C0"/>
              </a:solidFill>
            </a:endParaRPr>
          </a:p>
        </p:txBody>
      </p:sp>
    </p:spTree>
    <p:extLst>
      <p:ext uri="{BB962C8B-B14F-4D97-AF65-F5344CB8AC3E}">
        <p14:creationId xmlns:p14="http://schemas.microsoft.com/office/powerpoint/2010/main" val="1286092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2084</Words>
  <Application>Microsoft Office PowerPoint</Application>
  <PresentationFormat>Custom</PresentationFormat>
  <Paragraphs>266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Narrow</vt:lpstr>
      <vt:lpstr>Calibri</vt:lpstr>
      <vt:lpstr>Wingdings</vt:lpstr>
      <vt:lpstr>Office Theme</vt:lpstr>
      <vt:lpstr>Resume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2021-2-18_CSF_Pinellas_PowerPoint</dc:title>
  <dc:creator>Kim Bryant</dc:creator>
  <cp:lastModifiedBy>Daniel Wright</cp:lastModifiedBy>
  <cp:revision>31</cp:revision>
  <dcterms:created xsi:type="dcterms:W3CDTF">2021-03-18T13:55:48Z</dcterms:created>
  <dcterms:modified xsi:type="dcterms:W3CDTF">2021-04-05T17:40:17Z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2021-03-02T00:00:00Z</vt:filetime>
  </property>
  <property fmtid="{D5CDD505-2E9C-101B-9397-08002B2CF9AE}" pid="3" name="Creator">
    <vt:lpwstr>PowerPoint</vt:lpwstr>
  </property>
  <property fmtid="{D5CDD505-2E9C-101B-9397-08002B2CF9AE}" pid="4" name="LastSaved">
    <vt:filetime>2021-03-18T00:00:00Z</vt:filetime>
  </property>
</Properties>
</file>