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9" r:id="rId17"/>
    <p:sldId id="308" r:id="rId18"/>
    <p:sldId id="310" r:id="rId19"/>
    <p:sldId id="311" r:id="rId20"/>
    <p:sldId id="312" r:id="rId21"/>
    <p:sldId id="313" r:id="rId22"/>
    <p:sldId id="318" r:id="rId23"/>
    <p:sldId id="320" r:id="rId24"/>
    <p:sldId id="321" r:id="rId25"/>
    <p:sldId id="314" r:id="rId26"/>
    <p:sldId id="315" r:id="rId27"/>
    <p:sldId id="316" r:id="rId28"/>
    <p:sldId id="317" r:id="rId29"/>
    <p:sldId id="294" r:id="rId3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93" d="100"/>
          <a:sy n="93" d="100"/>
        </p:scale>
        <p:origin x="186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96758-9D1A-4E8B-AD55-8874F9A9D1D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CCCC3-0209-4E71-82CF-4F9F8BC7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228600"/>
            <a:ext cx="9753600" cy="1253490"/>
          </a:xfrm>
          <a:custGeom>
            <a:avLst/>
            <a:gdLst/>
            <a:ahLst/>
            <a:cxnLst/>
            <a:rect l="l" t="t" r="r" b="b"/>
            <a:pathLst>
              <a:path w="9753600" h="1253490">
                <a:moveTo>
                  <a:pt x="9753600" y="0"/>
                </a:moveTo>
                <a:lnTo>
                  <a:pt x="0" y="0"/>
                </a:lnTo>
                <a:lnTo>
                  <a:pt x="0" y="1253067"/>
                </a:lnTo>
                <a:lnTo>
                  <a:pt x="9753600" y="1253067"/>
                </a:lnTo>
                <a:lnTo>
                  <a:pt x="97536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7312794"/>
            <a:ext cx="9753600" cy="23100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400" y="7312794"/>
            <a:ext cx="9753600" cy="0"/>
          </a:xfrm>
          <a:custGeom>
            <a:avLst/>
            <a:gdLst/>
            <a:ahLst/>
            <a:cxnLst/>
            <a:rect l="l" t="t" r="r" b="b"/>
            <a:pathLst>
              <a:path w="9753600">
                <a:moveTo>
                  <a:pt x="0" y="0"/>
                </a:moveTo>
                <a:lnTo>
                  <a:pt x="9753599" y="1"/>
                </a:lnTo>
              </a:path>
            </a:pathLst>
          </a:custGeom>
          <a:ln w="27093">
            <a:solidFill>
              <a:srgbClr val="002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4080" y="6798292"/>
            <a:ext cx="1009221" cy="379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705" y="5482335"/>
            <a:ext cx="7448989" cy="1330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ndolsak@careersourcepinellas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9753600" cy="1253490"/>
          </a:xfrm>
          <a:custGeom>
            <a:avLst/>
            <a:gdLst/>
            <a:ahLst/>
            <a:cxnLst/>
            <a:rect l="l" t="t" r="r" b="b"/>
            <a:pathLst>
              <a:path w="9753600" h="1253490">
                <a:moveTo>
                  <a:pt x="9753600" y="0"/>
                </a:moveTo>
                <a:lnTo>
                  <a:pt x="0" y="0"/>
                </a:lnTo>
                <a:lnTo>
                  <a:pt x="0" y="1253067"/>
                </a:lnTo>
                <a:lnTo>
                  <a:pt x="9753600" y="1253067"/>
                </a:lnTo>
                <a:lnTo>
                  <a:pt x="97536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7299247"/>
            <a:ext cx="9753600" cy="245110"/>
            <a:chOff x="152400" y="7299247"/>
            <a:chExt cx="9753600" cy="245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7312794"/>
              <a:ext cx="9753600" cy="231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00" y="7312794"/>
              <a:ext cx="9753600" cy="0"/>
            </a:xfrm>
            <a:custGeom>
              <a:avLst/>
              <a:gdLst/>
              <a:ahLst/>
              <a:cxnLst/>
              <a:rect l="l" t="t" r="r" b="b"/>
              <a:pathLst>
                <a:path w="9753600">
                  <a:moveTo>
                    <a:pt x="0" y="0"/>
                  </a:moveTo>
                  <a:lnTo>
                    <a:pt x="9753599" y="1"/>
                  </a:lnTo>
                </a:path>
              </a:pathLst>
            </a:custGeom>
            <a:ln w="27093">
              <a:solidFill>
                <a:srgbClr val="002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2400" y="228600"/>
            <a:ext cx="9753600" cy="7475399"/>
            <a:chOff x="152400" y="228600"/>
            <a:chExt cx="9753600" cy="731519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080" y="6798292"/>
              <a:ext cx="1009221" cy="379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228600"/>
              <a:ext cx="9753600" cy="73151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9505" y="5402987"/>
            <a:ext cx="7448989" cy="6860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768475" marR="5080" indent="-1754505" algn="ctr">
              <a:lnSpc>
                <a:spcPts val="5110"/>
              </a:lnSpc>
              <a:spcBef>
                <a:spcPts val="250"/>
              </a:spcBef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USAJOBS.gov Account</a:t>
            </a:r>
            <a:endParaRPr lang="en-US" sz="4800" spc="-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28198" y="488950"/>
            <a:ext cx="4112683" cy="6431967"/>
            <a:chOff x="2858359" y="624156"/>
            <a:chExt cx="4112683" cy="6431967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8359" y="624156"/>
              <a:ext cx="4112683" cy="164411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71659" y="7048503"/>
              <a:ext cx="2915285" cy="7620"/>
            </a:xfrm>
            <a:custGeom>
              <a:avLst/>
              <a:gdLst/>
              <a:ahLst/>
              <a:cxnLst/>
              <a:rect l="l" t="t" r="r" b="b"/>
              <a:pathLst>
                <a:path w="2915285" h="7620">
                  <a:moveTo>
                    <a:pt x="0" y="0"/>
                  </a:moveTo>
                  <a:lnTo>
                    <a:pt x="2915080" y="7338"/>
                  </a:lnTo>
                </a:path>
              </a:pathLst>
            </a:custGeom>
            <a:ln w="270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1875" y="5580184"/>
              <a:ext cx="2915285" cy="7620"/>
            </a:xfrm>
            <a:custGeom>
              <a:avLst/>
              <a:gdLst/>
              <a:ahLst/>
              <a:cxnLst/>
              <a:rect l="l" t="t" r="r" b="b"/>
              <a:pathLst>
                <a:path w="2915285" h="7620">
                  <a:moveTo>
                    <a:pt x="0" y="0"/>
                  </a:moveTo>
                  <a:lnTo>
                    <a:pt x="2915080" y="7338"/>
                  </a:lnTo>
                </a:path>
              </a:pathLst>
            </a:custGeom>
            <a:ln w="270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5" name="Picture 14" descr="A city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165270E4-2276-4040-ACED-275906FE07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4" t="27013" r="-53126" b="32082"/>
          <a:stretch/>
        </p:blipFill>
        <p:spPr>
          <a:xfrm>
            <a:off x="-4419600" y="2569222"/>
            <a:ext cx="19507200" cy="2764778"/>
          </a:xfrm>
          <a:prstGeom prst="rect">
            <a:avLst/>
          </a:prstGeom>
        </p:spPr>
      </p:pic>
      <p:pic>
        <p:nvPicPr>
          <p:cNvPr id="17" name="Picture 16" descr="Armed Forces Medallions - Us Military Services Logos Transparent PNG -  800x201 - Free Download on NicePNG">
            <a:extLst>
              <a:ext uri="{FF2B5EF4-FFF2-40B4-BE49-F238E27FC236}">
                <a16:creationId xmlns:a16="http://schemas.microsoft.com/office/drawing/2014/main" id="{901F0EC1-398B-4452-8CEA-8F7D50FA625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14502" r="990" b="12582"/>
          <a:stretch/>
        </p:blipFill>
        <p:spPr bwMode="auto">
          <a:xfrm>
            <a:off x="3346239" y="6547423"/>
            <a:ext cx="3276600" cy="696384"/>
          </a:xfrm>
          <a:prstGeom prst="rect">
            <a:avLst/>
          </a:prstGeom>
          <a:noFill/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0CF84BBA-F193-4E8B-97CA-306015A72B04}"/>
              </a:ext>
            </a:extLst>
          </p:cNvPr>
          <p:cNvSpPr txBox="1">
            <a:spLocks/>
          </p:cNvSpPr>
          <p:nvPr/>
        </p:nvSpPr>
        <p:spPr>
          <a:xfrm>
            <a:off x="1870155" y="7123576"/>
            <a:ext cx="6228768" cy="6359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Veteran’s Employment Series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F86B740-4A7D-475A-BF1D-56AD7B90F5DB}"/>
              </a:ext>
            </a:extLst>
          </p:cNvPr>
          <p:cNvSpPr txBox="1">
            <a:spLocks/>
          </p:cNvSpPr>
          <p:nvPr/>
        </p:nvSpPr>
        <p:spPr>
          <a:xfrm>
            <a:off x="152400" y="5971761"/>
            <a:ext cx="9753600" cy="1066522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to Create an Account and Apply to Federal Jobs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04316" y="3810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Uploading Required Documents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E795D7-BA21-40D8-9438-6AA5B55EE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0" r="23194" b="9265"/>
          <a:stretch/>
        </p:blipFill>
        <p:spPr>
          <a:xfrm>
            <a:off x="204316" y="1371600"/>
            <a:ext cx="9107798" cy="5248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E0F811-E502-4DA2-8F3E-F692EDDB9DE5}"/>
              </a:ext>
            </a:extLst>
          </p:cNvPr>
          <p:cNvSpPr txBox="1"/>
          <p:nvPr/>
        </p:nvSpPr>
        <p:spPr>
          <a:xfrm>
            <a:off x="6172200" y="2206224"/>
            <a:ext cx="3352800" cy="138499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2 sub menus are now visible.  Resumes and Other.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8F9FD-060B-4651-B304-2C6DC04CAA02}"/>
              </a:ext>
            </a:extLst>
          </p:cNvPr>
          <p:cNvSpPr txBox="1"/>
          <p:nvPr/>
        </p:nvSpPr>
        <p:spPr>
          <a:xfrm>
            <a:off x="4543155" y="3995712"/>
            <a:ext cx="4524645" cy="954107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</a:rPr>
              <a:t>Resumes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you can post up to 5 different resumes.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67DA9E-C671-42FD-9C3E-128D848FD608}"/>
              </a:ext>
            </a:extLst>
          </p:cNvPr>
          <p:cNvSpPr txBox="1"/>
          <p:nvPr/>
        </p:nvSpPr>
        <p:spPr>
          <a:xfrm>
            <a:off x="4549018" y="5281769"/>
            <a:ext cx="4524644" cy="138499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</a:rPr>
              <a:t>Other Documents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you can post up to 10 different documents.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6925A63D-3676-4624-A7D9-58B843DC791F}"/>
              </a:ext>
            </a:extLst>
          </p:cNvPr>
          <p:cNvSpPr/>
          <p:nvPr/>
        </p:nvSpPr>
        <p:spPr>
          <a:xfrm rot="16200000">
            <a:off x="4259993" y="1626436"/>
            <a:ext cx="471615" cy="3048001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953FE-1C36-4F8B-A920-8BDE486FEE4B}"/>
              </a:ext>
            </a:extLst>
          </p:cNvPr>
          <p:cNvSpPr txBox="1"/>
          <p:nvPr/>
        </p:nvSpPr>
        <p:spPr>
          <a:xfrm>
            <a:off x="757634" y="2898721"/>
            <a:ext cx="2137966" cy="7326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04316" y="3810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Uploading Required Documents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F053859-017E-40CC-ABA5-88C0551028ED}"/>
              </a:ext>
            </a:extLst>
          </p:cNvPr>
          <p:cNvSpPr txBox="1">
            <a:spLocks/>
          </p:cNvSpPr>
          <p:nvPr/>
        </p:nvSpPr>
        <p:spPr>
          <a:xfrm>
            <a:off x="304800" y="1173050"/>
            <a:ext cx="9753600" cy="5029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en-US" sz="2800" b="1" kern="0" dirty="0">
                <a:solidFill>
                  <a:srgbClr val="0070C0"/>
                </a:solidFill>
              </a:rPr>
              <a:t>Here is a list of documents commonly required: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700" b="1" kern="0" dirty="0">
                <a:solidFill>
                  <a:sysClr val="windowText" lastClr="000000"/>
                </a:solidFill>
              </a:rPr>
              <a:t>DD214</a:t>
            </a:r>
            <a:r>
              <a:rPr lang="en-US" sz="2700" kern="0" dirty="0">
                <a:solidFill>
                  <a:sysClr val="windowText" lastClr="000000"/>
                </a:solidFill>
              </a:rPr>
              <a:t> – Record of military service (member copy 2 or 4 required)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700" b="1" kern="0" dirty="0">
                <a:solidFill>
                  <a:sysClr val="windowText" lastClr="000000"/>
                </a:solidFill>
              </a:rPr>
              <a:t>SF15</a:t>
            </a:r>
            <a:r>
              <a:rPr lang="en-US" sz="2700" kern="0" dirty="0">
                <a:solidFill>
                  <a:sysClr val="windowText" lastClr="000000"/>
                </a:solidFill>
              </a:rPr>
              <a:t> – Veteran Preference Form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700" b="1" kern="0" dirty="0">
                <a:solidFill>
                  <a:sysClr val="windowText" lastClr="000000"/>
                </a:solidFill>
              </a:rPr>
              <a:t>SF50</a:t>
            </a:r>
            <a:r>
              <a:rPr lang="en-US" sz="2700" kern="0" dirty="0">
                <a:solidFill>
                  <a:sysClr val="windowText" lastClr="000000"/>
                </a:solidFill>
              </a:rPr>
              <a:t> – Personal Action Form for previous federal employees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700" b="1" kern="0" dirty="0">
                <a:solidFill>
                  <a:sysClr val="windowText" lastClr="000000"/>
                </a:solidFill>
              </a:rPr>
              <a:t>VA Disability Letter </a:t>
            </a:r>
            <a:r>
              <a:rPr lang="en-US" sz="2700" kern="0" dirty="0">
                <a:solidFill>
                  <a:sysClr val="windowText" lastClr="000000"/>
                </a:solidFill>
              </a:rPr>
              <a:t>– Percentage of disability on VA Letter Head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700" b="1" kern="0" dirty="0">
                <a:solidFill>
                  <a:sysClr val="windowText" lastClr="000000"/>
                </a:solidFill>
              </a:rPr>
              <a:t>Schedule “A” Letter </a:t>
            </a:r>
            <a:r>
              <a:rPr lang="en-US" sz="2700" kern="0" dirty="0">
                <a:solidFill>
                  <a:sysClr val="windowText" lastClr="000000"/>
                </a:solidFill>
              </a:rPr>
              <a:t>– Letter from Doctor or Counselor stating health or mental health issues(does not disclose). 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700" b="1" kern="0" dirty="0">
                <a:solidFill>
                  <a:sysClr val="windowText" lastClr="000000"/>
                </a:solidFill>
              </a:rPr>
              <a:t>Social Security Card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700" b="1" kern="0" dirty="0">
                <a:solidFill>
                  <a:sysClr val="windowText" lastClr="000000"/>
                </a:solidFill>
              </a:rPr>
              <a:t>Cover Letter</a:t>
            </a:r>
          </a:p>
        </p:txBody>
      </p:sp>
    </p:spTree>
    <p:extLst>
      <p:ext uri="{BB962C8B-B14F-4D97-AF65-F5344CB8AC3E}">
        <p14:creationId xmlns:p14="http://schemas.microsoft.com/office/powerpoint/2010/main" val="106681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04316" y="3810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Uploading Required Documents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864DE828-ACE6-4178-A59A-7DD28552AB9D}"/>
              </a:ext>
            </a:extLst>
          </p:cNvPr>
          <p:cNvSpPr txBox="1">
            <a:spLocks/>
          </p:cNvSpPr>
          <p:nvPr/>
        </p:nvSpPr>
        <p:spPr>
          <a:xfrm>
            <a:off x="381000" y="2133600"/>
            <a:ext cx="9525000" cy="3891075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b="1" kern="0" dirty="0">
                <a:solidFill>
                  <a:sysClr val="windowText" lastClr="000000"/>
                </a:solidFill>
              </a:rPr>
              <a:t>Collect required forms.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3200" b="1" kern="0" dirty="0">
              <a:solidFill>
                <a:sysClr val="windowText" lastClr="000000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b="1" kern="0" dirty="0">
                <a:solidFill>
                  <a:sysClr val="windowText" lastClr="000000"/>
                </a:solidFill>
              </a:rPr>
              <a:t>Scan them and upload them to your USAJOBS.gov account.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3200" b="1" kern="0" dirty="0">
              <a:solidFill>
                <a:sysClr val="windowText" lastClr="000000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b="1" kern="0" dirty="0">
                <a:solidFill>
                  <a:sysClr val="windowText" lastClr="000000"/>
                </a:solidFill>
              </a:rPr>
              <a:t>Once uploaded they remain uploaded and can be used for any federal job that you apply to.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1B467E-96A8-41D4-A2DF-CC81E8121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1" t="38776" r="79285" b="19656"/>
          <a:stretch/>
        </p:blipFill>
        <p:spPr>
          <a:xfrm>
            <a:off x="4191000" y="3052979"/>
            <a:ext cx="2514600" cy="41098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152400" y="152400"/>
            <a:ext cx="952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Creating a Federal Resume Using</a:t>
            </a:r>
          </a:p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Resume Builder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CFD9F1-050B-44CE-8295-2F68187A6D61}"/>
              </a:ext>
            </a:extLst>
          </p:cNvPr>
          <p:cNvSpPr txBox="1">
            <a:spLocks/>
          </p:cNvSpPr>
          <p:nvPr/>
        </p:nvSpPr>
        <p:spPr>
          <a:xfrm>
            <a:off x="609600" y="1905000"/>
            <a:ext cx="8991600" cy="1295400"/>
          </a:xfrm>
          <a:prstGeom prst="rect">
            <a:avLst/>
          </a:prstGeom>
          <a:solidFill>
            <a:srgbClr val="00CCFF"/>
          </a:solidFill>
        </p:spPr>
        <p:txBody>
          <a:bodyPr wrap="square" lIns="0" tIns="0" rIns="0" bIns="0"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6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ysClr val="windowText" lastClr="000000"/>
                </a:solidFill>
              </a:rPr>
              <a:t>Select “Documents” from the Home Page Menu.</a:t>
            </a:r>
          </a:p>
          <a:p>
            <a:pPr marL="457200" indent="-457200">
              <a:lnSpc>
                <a:spcPct val="16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ysClr val="windowText" lastClr="000000"/>
                </a:solidFill>
              </a:rPr>
              <a:t>Scroll down select the Upload or build resume icon.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BC12F3E3-D0EA-4E4F-8C7A-C8B038E47183}"/>
              </a:ext>
            </a:extLst>
          </p:cNvPr>
          <p:cNvSpPr/>
          <p:nvPr/>
        </p:nvSpPr>
        <p:spPr>
          <a:xfrm rot="6338231">
            <a:off x="2818882" y="3141376"/>
            <a:ext cx="471615" cy="2414005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0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8A42ED-596B-4AE9-A3DE-409D748D8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03" t="11701" r="24415" b="59319"/>
          <a:stretch/>
        </p:blipFill>
        <p:spPr>
          <a:xfrm>
            <a:off x="3744686" y="4032379"/>
            <a:ext cx="6008914" cy="1987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152400" y="152400"/>
            <a:ext cx="952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Creating a Federal Resume Using</a:t>
            </a:r>
          </a:p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Resume Builder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CFD9F1-050B-44CE-8295-2F68187A6D61}"/>
              </a:ext>
            </a:extLst>
          </p:cNvPr>
          <p:cNvSpPr txBox="1">
            <a:spLocks/>
          </p:cNvSpPr>
          <p:nvPr/>
        </p:nvSpPr>
        <p:spPr>
          <a:xfrm>
            <a:off x="1295400" y="1879208"/>
            <a:ext cx="5715000" cy="1726733"/>
          </a:xfrm>
          <a:prstGeom prst="rect">
            <a:avLst/>
          </a:prstGeom>
          <a:solidFill>
            <a:srgbClr val="00CCFF"/>
          </a:solidFill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Select “Build Resume”</a:t>
            </a:r>
          </a:p>
          <a:p>
            <a:pPr>
              <a:buClr>
                <a:srgbClr val="0070C0"/>
              </a:buClr>
            </a:pPr>
            <a:r>
              <a:rPr lang="en-US" sz="3200" dirty="0"/>
              <a:t>from the Add New Resume Menu.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7C8F5-9D59-4162-A6D3-098CDB45FD06}"/>
              </a:ext>
            </a:extLst>
          </p:cNvPr>
          <p:cNvSpPr txBox="1"/>
          <p:nvPr/>
        </p:nvSpPr>
        <p:spPr>
          <a:xfrm>
            <a:off x="3733800" y="3886200"/>
            <a:ext cx="6074228" cy="22673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FB0245B8-867E-4883-BB6F-6582B1782114}"/>
              </a:ext>
            </a:extLst>
          </p:cNvPr>
          <p:cNvSpPr/>
          <p:nvPr/>
        </p:nvSpPr>
        <p:spPr>
          <a:xfrm rot="6338231">
            <a:off x="3123682" y="4226881"/>
            <a:ext cx="471615" cy="2414005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06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152400" y="152400"/>
            <a:ext cx="952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Creating a Federal Resume Using</a:t>
            </a:r>
          </a:p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Resume Builder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14F329-CC3E-4007-B1FA-7B0F670C3043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9677400" cy="342900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ysClr val="windowText" lastClr="000000"/>
                </a:solidFill>
              </a:rPr>
              <a:t>The Resume Builder will prompt.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ysClr val="windowText" lastClr="000000"/>
                </a:solidFill>
              </a:rPr>
              <a:t>Follow the on-screen instructions, enter information and hit next on each screen.</a:t>
            </a:r>
          </a:p>
          <a:p>
            <a:pPr marL="457200" indent="-457200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ysClr val="windowText" lastClr="000000"/>
                </a:solidFill>
              </a:rPr>
              <a:t>This will build your resume in the federal format.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D4D9C4-2C6C-472C-9DED-4FF738D81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3" t="12788" r="23777" b="58184"/>
          <a:stretch/>
        </p:blipFill>
        <p:spPr>
          <a:xfrm>
            <a:off x="1655990" y="4343400"/>
            <a:ext cx="7792810" cy="25383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4839EA51-CB7A-4C8F-9CF4-A0B0032371C9}"/>
              </a:ext>
            </a:extLst>
          </p:cNvPr>
          <p:cNvSpPr/>
          <p:nvPr/>
        </p:nvSpPr>
        <p:spPr>
          <a:xfrm rot="5400000">
            <a:off x="901092" y="5880707"/>
            <a:ext cx="471615" cy="1359402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5D259B-E19A-4243-B6BE-3426DD60C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" t="7288" r="5352" b="72319"/>
          <a:stretch/>
        </p:blipFill>
        <p:spPr>
          <a:xfrm>
            <a:off x="228600" y="2896866"/>
            <a:ext cx="9741750" cy="1475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Job searching / job searching tips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EA6BD4-9899-411D-B972-045247A291AF}"/>
              </a:ext>
            </a:extLst>
          </p:cNvPr>
          <p:cNvSpPr txBox="1">
            <a:spLocks/>
          </p:cNvSpPr>
          <p:nvPr/>
        </p:nvSpPr>
        <p:spPr>
          <a:xfrm>
            <a:off x="609600" y="1905000"/>
            <a:ext cx="8763000" cy="610867"/>
          </a:xfrm>
          <a:prstGeom prst="rect">
            <a:avLst/>
          </a:prstGeom>
          <a:solidFill>
            <a:srgbClr val="00CCFF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dirty="0"/>
              <a:t>1. At the top of the home screen select “Search”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13517-41C1-47BD-AF52-8ECAB9CE599A}"/>
              </a:ext>
            </a:extLst>
          </p:cNvPr>
          <p:cNvSpPr txBox="1">
            <a:spLocks/>
          </p:cNvSpPr>
          <p:nvPr/>
        </p:nvSpPr>
        <p:spPr>
          <a:xfrm>
            <a:off x="2171700" y="5181600"/>
            <a:ext cx="5638800" cy="1735136"/>
          </a:xfrm>
          <a:prstGeom prst="rect">
            <a:avLst/>
          </a:prstGeom>
          <a:solidFill>
            <a:srgbClr val="00CCFF"/>
          </a:solidFill>
        </p:spPr>
        <p:txBody>
          <a:bodyPr wrap="square" lIns="0" tIns="0" rIns="0" bIns="0">
            <a:normAutofit fontScale="925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200" kern="0" dirty="0">
                <a:solidFill>
                  <a:sysClr val="windowText" lastClr="000000"/>
                </a:solidFill>
              </a:rPr>
              <a:t>2.  Then Select a Location.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200" kern="0" dirty="0">
                <a:solidFill>
                  <a:sysClr val="windowText" lastClr="000000"/>
                </a:solidFill>
              </a:rPr>
              <a:t>	Most Likely Bay Pines, Florida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200" kern="0" dirty="0">
                <a:solidFill>
                  <a:sysClr val="windowText" lastClr="000000"/>
                </a:solidFill>
              </a:rPr>
              <a:t>3.  Hit this search button.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8D876BB6-2050-441B-A137-EEA0649878BA}"/>
              </a:ext>
            </a:extLst>
          </p:cNvPr>
          <p:cNvSpPr/>
          <p:nvPr/>
        </p:nvSpPr>
        <p:spPr>
          <a:xfrm rot="8758385">
            <a:off x="9212992" y="2449852"/>
            <a:ext cx="471615" cy="81656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11A2A22B-5919-41DE-AF94-DCC445DDB6BE}"/>
              </a:ext>
            </a:extLst>
          </p:cNvPr>
          <p:cNvSpPr/>
          <p:nvPr/>
        </p:nvSpPr>
        <p:spPr>
          <a:xfrm rot="1738867">
            <a:off x="8474246" y="4131427"/>
            <a:ext cx="471615" cy="1036073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E7F0B-32B0-4DDD-8086-43DBA06EC37C}"/>
              </a:ext>
            </a:extLst>
          </p:cNvPr>
          <p:cNvSpPr txBox="1"/>
          <p:nvPr/>
        </p:nvSpPr>
        <p:spPr>
          <a:xfrm>
            <a:off x="8669650" y="2520498"/>
            <a:ext cx="71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A2F32-D57A-44EE-8DC3-9DEE8247347D}"/>
              </a:ext>
            </a:extLst>
          </p:cNvPr>
          <p:cNvSpPr txBox="1"/>
          <p:nvPr/>
        </p:nvSpPr>
        <p:spPr>
          <a:xfrm>
            <a:off x="4991519" y="4348375"/>
            <a:ext cx="71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EBFEF1-772A-4CE4-9FC2-7D19B4F3F97F}"/>
              </a:ext>
            </a:extLst>
          </p:cNvPr>
          <p:cNvSpPr txBox="1"/>
          <p:nvPr/>
        </p:nvSpPr>
        <p:spPr>
          <a:xfrm>
            <a:off x="8107215" y="4269447"/>
            <a:ext cx="71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3.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FDBA950-78B0-4BE8-9E3E-7AE43B58A831}"/>
              </a:ext>
            </a:extLst>
          </p:cNvPr>
          <p:cNvSpPr/>
          <p:nvPr/>
        </p:nvSpPr>
        <p:spPr>
          <a:xfrm rot="1559061">
            <a:off x="5301853" y="4269748"/>
            <a:ext cx="471615" cy="799618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02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Job searching / job searching tips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ECA041-3C57-4DA5-B574-9F05E7B9AAA6}"/>
              </a:ext>
            </a:extLst>
          </p:cNvPr>
          <p:cNvSpPr txBox="1">
            <a:spLocks/>
          </p:cNvSpPr>
          <p:nvPr/>
        </p:nvSpPr>
        <p:spPr>
          <a:xfrm>
            <a:off x="604342" y="1600200"/>
            <a:ext cx="9207640" cy="947850"/>
          </a:xfrm>
          <a:prstGeom prst="rect">
            <a:avLst/>
          </a:prstGeom>
          <a:noFill/>
        </p:spPr>
        <p:txBody>
          <a:bodyPr wrap="square" lIns="0" tIns="0" rIns="0" bIns="0"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>
                <a:solidFill>
                  <a:srgbClr val="0070C0"/>
                </a:solidFill>
              </a:rPr>
              <a:t>A job list will present, and you can preview and apply to positions from this page.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727E66-A670-4098-97E8-2D9E384F2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67" r="36463" b="45851"/>
          <a:stretch/>
        </p:blipFill>
        <p:spPr>
          <a:xfrm>
            <a:off x="584245" y="2743200"/>
            <a:ext cx="871215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Job searching / job searching tips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5C5BE-C2E6-4045-BF3E-2324BDA46541}"/>
              </a:ext>
            </a:extLst>
          </p:cNvPr>
          <p:cNvSpPr txBox="1"/>
          <p:nvPr/>
        </p:nvSpPr>
        <p:spPr>
          <a:xfrm>
            <a:off x="228600" y="1676400"/>
            <a:ext cx="967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On the right-hand side of the screen, you can select some criteria that will refine your search.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7813C-D8CF-471A-AF36-6D911BC88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75" t="40544" r="3843" b="37476"/>
          <a:stretch/>
        </p:blipFill>
        <p:spPr>
          <a:xfrm>
            <a:off x="4572000" y="3363218"/>
            <a:ext cx="5029201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A884A4-7BED-4317-BB37-C5F570DA4636}"/>
              </a:ext>
            </a:extLst>
          </p:cNvPr>
          <p:cNvSpPr txBox="1"/>
          <p:nvPr/>
        </p:nvSpPr>
        <p:spPr>
          <a:xfrm>
            <a:off x="215202" y="3733800"/>
            <a:ext cx="3518598" cy="830997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You can select by Department or Agency.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68B89-77AA-4E02-B0E6-805B45972A81}"/>
              </a:ext>
            </a:extLst>
          </p:cNvPr>
          <p:cNvSpPr txBox="1"/>
          <p:nvPr/>
        </p:nvSpPr>
        <p:spPr>
          <a:xfrm>
            <a:off x="225250" y="4800600"/>
            <a:ext cx="3279950" cy="46166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Or by Job Series Number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F19581A0-4B5A-4513-BABB-DA83606CCB53}"/>
              </a:ext>
            </a:extLst>
          </p:cNvPr>
          <p:cNvSpPr/>
          <p:nvPr/>
        </p:nvSpPr>
        <p:spPr>
          <a:xfrm rot="5400000">
            <a:off x="3879593" y="4350008"/>
            <a:ext cx="471615" cy="122040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A6F8698C-C32C-4465-8589-DE92FB3E699F}"/>
              </a:ext>
            </a:extLst>
          </p:cNvPr>
          <p:cNvSpPr/>
          <p:nvPr/>
        </p:nvSpPr>
        <p:spPr>
          <a:xfrm rot="5400000">
            <a:off x="4032949" y="3877437"/>
            <a:ext cx="471615" cy="917514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C825312-8E35-4B28-8D27-A243515C4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6" t="65917" r="16467"/>
          <a:stretch/>
        </p:blipFill>
        <p:spPr>
          <a:xfrm>
            <a:off x="212691" y="3588791"/>
            <a:ext cx="9464709" cy="2583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Job searching / job searching tips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1B5DC-EAF4-40D9-904B-9A68632F1CDF}"/>
              </a:ext>
            </a:extLst>
          </p:cNvPr>
          <p:cNvSpPr txBox="1"/>
          <p:nvPr/>
        </p:nvSpPr>
        <p:spPr>
          <a:xfrm>
            <a:off x="228600" y="1600200"/>
            <a:ext cx="967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 selected Department of Veterans Affairs and went from 53 jobs down to 5 jobs, so this refined my job search.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E1E21596-9A7E-44FB-985B-6C6F59BECC0C}"/>
              </a:ext>
            </a:extLst>
          </p:cNvPr>
          <p:cNvSpPr/>
          <p:nvPr/>
        </p:nvSpPr>
        <p:spPr>
          <a:xfrm rot="5400000">
            <a:off x="6698992" y="5289349"/>
            <a:ext cx="471615" cy="122040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1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04316" y="3810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USAJOBS.gov –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54CC84-89A3-45C1-B78F-C77FCFB877B3}"/>
              </a:ext>
            </a:extLst>
          </p:cNvPr>
          <p:cNvSpPr txBox="1">
            <a:spLocks/>
          </p:cNvSpPr>
          <p:nvPr/>
        </p:nvSpPr>
        <p:spPr>
          <a:xfrm>
            <a:off x="1295400" y="1752600"/>
            <a:ext cx="8305800" cy="4953000"/>
          </a:xfrm>
          <a:prstGeom prst="rect">
            <a:avLst/>
          </a:prstGeom>
          <a:noFill/>
        </p:spPr>
        <p:txBody>
          <a:bodyPr wrap="square" lIns="0" tIns="0" rIns="0" bIns="0"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3200" kern="0" dirty="0">
                <a:solidFill>
                  <a:sysClr val="windowText" lastClr="000000"/>
                </a:solidFill>
              </a:rPr>
              <a:t>Creating an account on USAJOBS.gov</a:t>
            </a:r>
          </a:p>
          <a:p>
            <a:pPr marL="514350" indent="-51435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3200" kern="0" dirty="0">
                <a:solidFill>
                  <a:sysClr val="windowText" lastClr="000000"/>
                </a:solidFill>
              </a:rPr>
              <a:t>Creating a profile (</a:t>
            </a:r>
            <a:r>
              <a:rPr lang="en-US" sz="3200" i="1" kern="0" dirty="0">
                <a:solidFill>
                  <a:sysClr val="windowText" lastClr="000000"/>
                </a:solidFill>
              </a:rPr>
              <a:t>required to apply to jobs)</a:t>
            </a:r>
          </a:p>
          <a:p>
            <a:pPr marL="514350" indent="-51435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3200" kern="0" dirty="0">
                <a:solidFill>
                  <a:sysClr val="windowText" lastClr="000000"/>
                </a:solidFill>
              </a:rPr>
              <a:t>Uploading required documents</a:t>
            </a:r>
          </a:p>
          <a:p>
            <a:pPr marL="514350" indent="-51435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3200" kern="0" dirty="0">
                <a:solidFill>
                  <a:sysClr val="windowText" lastClr="000000"/>
                </a:solidFill>
              </a:rPr>
              <a:t>Federal Resume using the resume builder</a:t>
            </a:r>
          </a:p>
          <a:p>
            <a:pPr marL="514350" indent="-51435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3200" kern="0" dirty="0">
                <a:solidFill>
                  <a:sysClr val="windowText" lastClr="000000"/>
                </a:solidFill>
              </a:rPr>
              <a:t>Job searching and job search tips</a:t>
            </a:r>
          </a:p>
          <a:p>
            <a:pPr marL="514350" indent="-51435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3200" kern="0" dirty="0">
                <a:solidFill>
                  <a:sysClr val="windowText" lastClr="000000"/>
                </a:solidFill>
              </a:rPr>
              <a:t>Saving Job Postings</a:t>
            </a:r>
          </a:p>
          <a:p>
            <a:pPr marL="514350" indent="-51435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3200" kern="0" dirty="0">
                <a:solidFill>
                  <a:sysClr val="windowText" lastClr="000000"/>
                </a:solidFill>
              </a:rPr>
              <a:t>Applying to Jobs</a:t>
            </a:r>
          </a:p>
          <a:p>
            <a:pPr marL="514350" indent="-51435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3200" kern="0" dirty="0">
                <a:solidFill>
                  <a:sysClr val="windowText" lastClr="000000"/>
                </a:solidFill>
              </a:rPr>
              <a:t>Checking the status of a job</a:t>
            </a:r>
          </a:p>
          <a:p>
            <a:pPr marL="514350" indent="-514350"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3200" kern="0" dirty="0">
                <a:solidFill>
                  <a:sysClr val="windowText" lastClr="000000"/>
                </a:solidFill>
              </a:rPr>
              <a:t>Veteran’s preference SF15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Saving job postings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1B5DC-EAF4-40D9-904B-9A68632F1CDF}"/>
              </a:ext>
            </a:extLst>
          </p:cNvPr>
          <p:cNvSpPr txBox="1"/>
          <p:nvPr/>
        </p:nvSpPr>
        <p:spPr>
          <a:xfrm>
            <a:off x="228600" y="1600200"/>
            <a:ext cx="967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When searching for jobs we can save jobs to our account so that we don’t have to search for them again.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BCDDE-53FC-42DE-8775-D170293AC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2" t="30842" r="35851" b="48435"/>
          <a:stretch/>
        </p:blipFill>
        <p:spPr>
          <a:xfrm>
            <a:off x="228601" y="4214565"/>
            <a:ext cx="9677400" cy="19789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256BC0-FBDE-4742-9615-521986D48586}"/>
              </a:ext>
            </a:extLst>
          </p:cNvPr>
          <p:cNvSpPr/>
          <p:nvPr/>
        </p:nvSpPr>
        <p:spPr>
          <a:xfrm>
            <a:off x="8915400" y="4200490"/>
            <a:ext cx="1135464" cy="6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5806D9-4D11-4222-BD9B-F3532721C0D6}"/>
              </a:ext>
            </a:extLst>
          </p:cNvPr>
          <p:cNvSpPr txBox="1">
            <a:spLocks/>
          </p:cNvSpPr>
          <p:nvPr/>
        </p:nvSpPr>
        <p:spPr>
          <a:xfrm>
            <a:off x="3038371" y="2914606"/>
            <a:ext cx="4724400" cy="1299959"/>
          </a:xfrm>
          <a:prstGeom prst="rect">
            <a:avLst/>
          </a:prstGeom>
          <a:solidFill>
            <a:srgbClr val="00CCFF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/>
              <a:t>When you find a posting, you would like to save for later review,  “Select Save Job” 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3FBFF008-87B2-4EA9-AC01-CB98D5DF2EDB}"/>
              </a:ext>
            </a:extLst>
          </p:cNvPr>
          <p:cNvSpPr/>
          <p:nvPr/>
        </p:nvSpPr>
        <p:spPr>
          <a:xfrm rot="5400000">
            <a:off x="7924529" y="3878392"/>
            <a:ext cx="471615" cy="122040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3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6AD2DA-0594-44F6-853E-61547D49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7" t="8778" r="6341" b="48991"/>
          <a:stretch/>
        </p:blipFill>
        <p:spPr>
          <a:xfrm>
            <a:off x="76200" y="3548198"/>
            <a:ext cx="9829800" cy="2738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Saving job postings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1B5DC-EAF4-40D9-904B-9A68632F1CDF}"/>
              </a:ext>
            </a:extLst>
          </p:cNvPr>
          <p:cNvSpPr txBox="1"/>
          <p:nvPr/>
        </p:nvSpPr>
        <p:spPr>
          <a:xfrm>
            <a:off x="228600" y="1600200"/>
            <a:ext cx="967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Click back on your name at the top of the screen.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This screen will prompt, showing you have a saved job.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56BC0-FBDE-4742-9615-521986D48586}"/>
              </a:ext>
            </a:extLst>
          </p:cNvPr>
          <p:cNvSpPr/>
          <p:nvPr/>
        </p:nvSpPr>
        <p:spPr>
          <a:xfrm>
            <a:off x="4461468" y="5486400"/>
            <a:ext cx="1177332" cy="672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9114FAAE-6422-48A0-91BA-229A3874727F}"/>
              </a:ext>
            </a:extLst>
          </p:cNvPr>
          <p:cNvSpPr/>
          <p:nvPr/>
        </p:nvSpPr>
        <p:spPr>
          <a:xfrm rot="10800000">
            <a:off x="4793392" y="4005420"/>
            <a:ext cx="471615" cy="122040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F52B1783-88D0-451F-939D-0121CA116F1D}"/>
              </a:ext>
            </a:extLst>
          </p:cNvPr>
          <p:cNvSpPr/>
          <p:nvPr/>
        </p:nvSpPr>
        <p:spPr>
          <a:xfrm rot="7412265">
            <a:off x="6648585" y="2841208"/>
            <a:ext cx="471615" cy="905949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C1B171-626D-4834-AA12-9163B03D6400}"/>
              </a:ext>
            </a:extLst>
          </p:cNvPr>
          <p:cNvSpPr/>
          <p:nvPr/>
        </p:nvSpPr>
        <p:spPr>
          <a:xfrm>
            <a:off x="7391400" y="3548198"/>
            <a:ext cx="838200" cy="611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Applying to Jobs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1B5DC-EAF4-40D9-904B-9A68632F1CDF}"/>
              </a:ext>
            </a:extLst>
          </p:cNvPr>
          <p:cNvSpPr txBox="1"/>
          <p:nvPr/>
        </p:nvSpPr>
        <p:spPr>
          <a:xfrm>
            <a:off x="228600" y="1600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</a:rPr>
              <a:t>Select the title of the job to see the job description and application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CDE54-D4FE-4D83-89A5-ABEE31EFD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0" t="21448" r="44716" b="61510"/>
          <a:stretch/>
        </p:blipFill>
        <p:spPr>
          <a:xfrm>
            <a:off x="152399" y="2895600"/>
            <a:ext cx="9788995" cy="190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E52C80-4C4D-441E-9CA3-00758B610000}"/>
              </a:ext>
            </a:extLst>
          </p:cNvPr>
          <p:cNvSpPr/>
          <p:nvPr/>
        </p:nvSpPr>
        <p:spPr>
          <a:xfrm>
            <a:off x="152399" y="2895600"/>
            <a:ext cx="9788995" cy="1905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28F70B02-66A9-45F6-A623-267C8680B946}"/>
              </a:ext>
            </a:extLst>
          </p:cNvPr>
          <p:cNvSpPr/>
          <p:nvPr/>
        </p:nvSpPr>
        <p:spPr>
          <a:xfrm rot="16200000">
            <a:off x="4412993" y="2521207"/>
            <a:ext cx="471615" cy="122040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5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Applying to Jobs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B7842-1D26-48A5-B261-C1D572EA6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3" t="20463" r="5602" b="4775"/>
          <a:stretch/>
        </p:blipFill>
        <p:spPr>
          <a:xfrm>
            <a:off x="269631" y="1328699"/>
            <a:ext cx="9634742" cy="477316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8913FE8-E30B-4384-9768-7D0236B26814}"/>
              </a:ext>
            </a:extLst>
          </p:cNvPr>
          <p:cNvSpPr/>
          <p:nvPr/>
        </p:nvSpPr>
        <p:spPr>
          <a:xfrm>
            <a:off x="5638800" y="4343400"/>
            <a:ext cx="21336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 to Apply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C10058-FBB7-454F-9F0A-BAFAF996B1F1}"/>
              </a:ext>
            </a:extLst>
          </p:cNvPr>
          <p:cNvSpPr/>
          <p:nvPr/>
        </p:nvSpPr>
        <p:spPr>
          <a:xfrm>
            <a:off x="1724967" y="6186646"/>
            <a:ext cx="8151773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Notice closing dates, salary, GS Level and the Announcement Number can all be found on this page</a:t>
            </a:r>
          </a:p>
        </p:txBody>
      </p:sp>
    </p:spTree>
    <p:extLst>
      <p:ext uri="{BB962C8B-B14F-4D97-AF65-F5344CB8AC3E}">
        <p14:creationId xmlns:p14="http://schemas.microsoft.com/office/powerpoint/2010/main" val="19747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Applying to Jobs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1B5DC-EAF4-40D9-904B-9A68632F1CDF}"/>
              </a:ext>
            </a:extLst>
          </p:cNvPr>
          <p:cNvSpPr txBox="1"/>
          <p:nvPr/>
        </p:nvSpPr>
        <p:spPr>
          <a:xfrm>
            <a:off x="228600" y="4419600"/>
            <a:ext cx="96774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3200" dirty="0">
                <a:solidFill>
                  <a:schemeClr val="bg1"/>
                </a:solidFill>
              </a:rPr>
              <a:t>You must be logged in to your account and have a profile in order to apply to jobs on USAJOBS.gov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48E21-6F0D-4F7F-930C-0BAF98601CD0}"/>
              </a:ext>
            </a:extLst>
          </p:cNvPr>
          <p:cNvSpPr txBox="1"/>
          <p:nvPr/>
        </p:nvSpPr>
        <p:spPr>
          <a:xfrm>
            <a:off x="152400" y="1712148"/>
            <a:ext cx="9677400" cy="206210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3200" dirty="0">
                <a:solidFill>
                  <a:schemeClr val="bg1"/>
                </a:solidFill>
              </a:rPr>
              <a:t>After selecting the apply button you will be guided through the application process, follow the instructions until you get to the submit page, once satisfied with the application select submit.</a:t>
            </a:r>
          </a:p>
        </p:txBody>
      </p:sp>
    </p:spTree>
    <p:extLst>
      <p:ext uri="{BB962C8B-B14F-4D97-AF65-F5344CB8AC3E}">
        <p14:creationId xmlns:p14="http://schemas.microsoft.com/office/powerpoint/2010/main" val="295755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6AD2DA-0594-44F6-853E-61547D49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7" t="8778" r="6341" b="48991"/>
          <a:stretch/>
        </p:blipFill>
        <p:spPr>
          <a:xfrm>
            <a:off x="76200" y="3548198"/>
            <a:ext cx="9829800" cy="2738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Checking the status of a job</a:t>
            </a:r>
            <a:endParaRPr lang="en-US" sz="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56BC0-FBDE-4742-9615-521986D48586}"/>
              </a:ext>
            </a:extLst>
          </p:cNvPr>
          <p:cNvSpPr/>
          <p:nvPr/>
        </p:nvSpPr>
        <p:spPr>
          <a:xfrm>
            <a:off x="1219200" y="5486400"/>
            <a:ext cx="1177332" cy="672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35D64F-A462-4913-842C-0DD0FEF23F90}"/>
              </a:ext>
            </a:extLst>
          </p:cNvPr>
          <p:cNvSpPr txBox="1">
            <a:spLocks/>
          </p:cNvSpPr>
          <p:nvPr/>
        </p:nvSpPr>
        <p:spPr>
          <a:xfrm>
            <a:off x="609600" y="1958138"/>
            <a:ext cx="8458200" cy="1089862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rgbClr val="0070C0"/>
                </a:solidFill>
              </a:rPr>
              <a:t>From that same menu, select “Applications”.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82ACA0E-3C5A-4446-8664-8468B66313D8}"/>
              </a:ext>
            </a:extLst>
          </p:cNvPr>
          <p:cNvSpPr/>
          <p:nvPr/>
        </p:nvSpPr>
        <p:spPr>
          <a:xfrm rot="14276989">
            <a:off x="2877633" y="4614789"/>
            <a:ext cx="471615" cy="122040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6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Checking the status of a job</a:t>
            </a:r>
            <a:endParaRPr lang="en-US" sz="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8B9FD-C649-4EB0-8FC5-8F90F4A7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1" t="42835" r="6245" b="1609"/>
          <a:stretch/>
        </p:blipFill>
        <p:spPr>
          <a:xfrm>
            <a:off x="182879" y="2590800"/>
            <a:ext cx="9875521" cy="36576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0E8A27-0E4D-4E93-9FEB-F7AF9E009317}"/>
              </a:ext>
            </a:extLst>
          </p:cNvPr>
          <p:cNvSpPr txBox="1">
            <a:spLocks/>
          </p:cNvSpPr>
          <p:nvPr/>
        </p:nvSpPr>
        <p:spPr>
          <a:xfrm>
            <a:off x="3644769" y="3352800"/>
            <a:ext cx="4953000" cy="1454358"/>
          </a:xfrm>
          <a:prstGeom prst="rect">
            <a:avLst/>
          </a:prstGeom>
          <a:solidFill>
            <a:srgbClr val="00CCFF"/>
          </a:solidFill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>
                <a:solidFill>
                  <a:sysClr val="windowText" lastClr="000000"/>
                </a:solidFill>
              </a:rPr>
              <a:t>We can see from these 2 applications that the status is closed, the Hiring is Complete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1E5BBF8-67D8-426B-9410-C3191CC629DC}"/>
              </a:ext>
            </a:extLst>
          </p:cNvPr>
          <p:cNvSpPr/>
          <p:nvPr/>
        </p:nvSpPr>
        <p:spPr>
          <a:xfrm rot="16200000">
            <a:off x="2279393" y="2597407"/>
            <a:ext cx="471615" cy="122040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34EBFED-05F4-403B-A7B4-E7121F92BF81}"/>
              </a:ext>
            </a:extLst>
          </p:cNvPr>
          <p:cNvSpPr/>
          <p:nvPr/>
        </p:nvSpPr>
        <p:spPr>
          <a:xfrm rot="16200000">
            <a:off x="2126993" y="3999898"/>
            <a:ext cx="471615" cy="122040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15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Veteran’s Preference Form SF15</a:t>
            </a:r>
            <a:endParaRPr lang="en-US" sz="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C68EB5A5-CCDC-4095-8933-A3CB33866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92" y="1033305"/>
            <a:ext cx="4953000" cy="640976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A8933A-3680-41D4-84DA-1B48007FBC8E}"/>
              </a:ext>
            </a:extLst>
          </p:cNvPr>
          <p:cNvSpPr txBox="1">
            <a:spLocks/>
          </p:cNvSpPr>
          <p:nvPr/>
        </p:nvSpPr>
        <p:spPr>
          <a:xfrm>
            <a:off x="685800" y="1894019"/>
            <a:ext cx="4038600" cy="4735381"/>
          </a:xfrm>
          <a:prstGeom prst="rect">
            <a:avLst/>
          </a:prstGeom>
          <a:noFill/>
        </p:spPr>
        <p:txBody>
          <a:bodyPr wrap="square" lIns="0" tIns="0" rIns="0" bIns="0"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>
                <a:solidFill>
                  <a:srgbClr val="0070C0"/>
                </a:solidFill>
              </a:rPr>
              <a:t>The SF-15 form shows your level of veteran’s preference it takes about 5 minutes to fill out and can be downloaded from the internet after google searching for it.  Choose the form filling PDF version.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09321-007C-4A2D-89A5-8AD5A3D4546C}"/>
              </a:ext>
            </a:extLst>
          </p:cNvPr>
          <p:cNvSpPr/>
          <p:nvPr/>
        </p:nvSpPr>
        <p:spPr>
          <a:xfrm>
            <a:off x="4918192" y="1033305"/>
            <a:ext cx="4953000" cy="6409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62302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28600" y="297359"/>
            <a:ext cx="952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10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C08BBF-72CF-451F-B1A3-E036A27BBAEE}"/>
              </a:ext>
            </a:extLst>
          </p:cNvPr>
          <p:cNvSpPr txBox="1">
            <a:spLocks/>
          </p:cNvSpPr>
          <p:nvPr/>
        </p:nvSpPr>
        <p:spPr>
          <a:xfrm>
            <a:off x="151981" y="2150607"/>
            <a:ext cx="9678237" cy="3471185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kern="0" dirty="0">
                <a:solidFill>
                  <a:srgbClr val="0070C0"/>
                </a:solidFill>
              </a:rPr>
              <a:t>This has been a quick overview of some features on USAJOBS.gov.</a:t>
            </a:r>
          </a:p>
          <a:p>
            <a:pPr algn="ctr"/>
            <a:endParaRPr lang="en-US" sz="4000" kern="0" dirty="0">
              <a:solidFill>
                <a:srgbClr val="0070C0"/>
              </a:solidFill>
            </a:endParaRPr>
          </a:p>
          <a:p>
            <a:pPr algn="ctr"/>
            <a:r>
              <a:rPr lang="en-US" sz="4000" kern="0" dirty="0">
                <a:solidFill>
                  <a:srgbClr val="0070C0"/>
                </a:solidFill>
              </a:rPr>
              <a:t>I encourage you to explore additional features and tools this site has to offer.</a:t>
            </a: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02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6456C8-5135-4B37-84B7-06ED5CA583B3}"/>
              </a:ext>
            </a:extLst>
          </p:cNvPr>
          <p:cNvSpPr txBox="1"/>
          <p:nvPr/>
        </p:nvSpPr>
        <p:spPr>
          <a:xfrm>
            <a:off x="457200" y="662226"/>
            <a:ext cx="922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CareerSource Pinellas Veteran Services Contact: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5823D-171D-4EF8-BD99-6CD72579D660}"/>
              </a:ext>
            </a:extLst>
          </p:cNvPr>
          <p:cNvSpPr txBox="1"/>
          <p:nvPr/>
        </p:nvSpPr>
        <p:spPr>
          <a:xfrm>
            <a:off x="453005" y="2438400"/>
            <a:ext cx="891959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Natalia Dolsak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FCWP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DEO Veterans' Program Manager/Supervisor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Veterans at Work SHRM Certified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ndolsak@careersourcepinellas.com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Tel:  727-608-2486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5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04316" y="3810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Creating an account on usajobs.gov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E96C5-D02D-4E76-8D74-38AE9E384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62" r="1580" b="4916"/>
          <a:stretch/>
        </p:blipFill>
        <p:spPr>
          <a:xfrm>
            <a:off x="990600" y="1447800"/>
            <a:ext cx="8885853" cy="54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0BC1E-C062-4CE0-A01D-AABEF4133421}"/>
              </a:ext>
            </a:extLst>
          </p:cNvPr>
          <p:cNvSpPr txBox="1"/>
          <p:nvPr/>
        </p:nvSpPr>
        <p:spPr>
          <a:xfrm>
            <a:off x="243672" y="3239869"/>
            <a:ext cx="2155372" cy="156966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Navigate to the website www.USAJOBS.gov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5F529-BF8D-4351-9FEB-F8FFF5E95341}"/>
              </a:ext>
            </a:extLst>
          </p:cNvPr>
          <p:cNvSpPr txBox="1"/>
          <p:nvPr/>
        </p:nvSpPr>
        <p:spPr>
          <a:xfrm>
            <a:off x="181947" y="5257800"/>
            <a:ext cx="2155372" cy="1200329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2. Click on the Create Profile button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97A28-AD08-4AE7-B6DD-99CD644F3105}"/>
              </a:ext>
            </a:extLst>
          </p:cNvPr>
          <p:cNvSpPr txBox="1"/>
          <p:nvPr/>
        </p:nvSpPr>
        <p:spPr>
          <a:xfrm>
            <a:off x="7565570" y="3424535"/>
            <a:ext cx="2155372" cy="1200329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1a. If you already have an account, sign in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5EA95BAF-9E9F-4554-AC01-7B5196A3728B}"/>
              </a:ext>
            </a:extLst>
          </p:cNvPr>
          <p:cNvSpPr/>
          <p:nvPr/>
        </p:nvSpPr>
        <p:spPr>
          <a:xfrm>
            <a:off x="7463174" y="2337162"/>
            <a:ext cx="381000" cy="938693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F2A0459D-E6AD-42E8-B314-7A8D6AF79FBF}"/>
              </a:ext>
            </a:extLst>
          </p:cNvPr>
          <p:cNvSpPr/>
          <p:nvPr/>
        </p:nvSpPr>
        <p:spPr>
          <a:xfrm rot="4624908">
            <a:off x="3701929" y="3874470"/>
            <a:ext cx="381000" cy="3100915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04316" y="3810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Creating an account on usajobs.gov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326749-2A82-4FBD-B13E-2DFA85070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0" t="8856" r="36491" b="9356"/>
          <a:stretch/>
        </p:blipFill>
        <p:spPr>
          <a:xfrm>
            <a:off x="3986916" y="1392947"/>
            <a:ext cx="4014083" cy="58078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BB72E-75D0-4F55-BA68-8E7FB83B6E3C}"/>
              </a:ext>
            </a:extLst>
          </p:cNvPr>
          <p:cNvSpPr txBox="1"/>
          <p:nvPr/>
        </p:nvSpPr>
        <p:spPr>
          <a:xfrm>
            <a:off x="636629" y="3951982"/>
            <a:ext cx="3072516" cy="1077218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Click on Create an account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A0B488-EA75-43B5-BDA9-8B80960E9C8A}"/>
              </a:ext>
            </a:extLst>
          </p:cNvPr>
          <p:cNvSpPr/>
          <p:nvPr/>
        </p:nvSpPr>
        <p:spPr>
          <a:xfrm>
            <a:off x="3986916" y="1392947"/>
            <a:ext cx="4343400" cy="5715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40CE8CF2-A40F-481C-854F-116379B8D7B1}"/>
              </a:ext>
            </a:extLst>
          </p:cNvPr>
          <p:cNvSpPr/>
          <p:nvPr/>
        </p:nvSpPr>
        <p:spPr>
          <a:xfrm rot="8404030">
            <a:off x="3679221" y="4756783"/>
            <a:ext cx="381000" cy="2312608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04316" y="3810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Creating an account on usajobs.gov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D64AD-188C-4CAF-9A2E-A78CE72F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0" t="10399" r="33992" b="13129"/>
          <a:stretch/>
        </p:blipFill>
        <p:spPr>
          <a:xfrm>
            <a:off x="3445917" y="1600200"/>
            <a:ext cx="4305549" cy="5653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CBAF9D-E986-4B5A-A194-BED508E7B6BE}"/>
              </a:ext>
            </a:extLst>
          </p:cNvPr>
          <p:cNvSpPr txBox="1"/>
          <p:nvPr/>
        </p:nvSpPr>
        <p:spPr>
          <a:xfrm>
            <a:off x="381000" y="1936013"/>
            <a:ext cx="2743200" cy="3046988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Follow the instructions that prompt on each following screen, then hit submit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4FBC2A-B86F-4F99-8C18-14817BE9F564}"/>
              </a:ext>
            </a:extLst>
          </p:cNvPr>
          <p:cNvSpPr/>
          <p:nvPr/>
        </p:nvSpPr>
        <p:spPr>
          <a:xfrm>
            <a:off x="3426991" y="1569272"/>
            <a:ext cx="4343400" cy="5715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4786D9AC-55BB-4853-B70D-4D4A635D817C}"/>
              </a:ext>
            </a:extLst>
          </p:cNvPr>
          <p:cNvSpPr/>
          <p:nvPr/>
        </p:nvSpPr>
        <p:spPr>
          <a:xfrm rot="7647766">
            <a:off x="3123280" y="4513659"/>
            <a:ext cx="381000" cy="1549046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04316" y="3810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Creating a profile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394D96-A292-4F90-91E3-8638EFD5158C}"/>
              </a:ext>
            </a:extLst>
          </p:cNvPr>
          <p:cNvSpPr txBox="1">
            <a:spLocks/>
          </p:cNvSpPr>
          <p:nvPr/>
        </p:nvSpPr>
        <p:spPr>
          <a:xfrm>
            <a:off x="381000" y="2244213"/>
            <a:ext cx="9448800" cy="385178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4000" kern="0" dirty="0">
                <a:solidFill>
                  <a:sysClr val="windowText" lastClr="000000"/>
                </a:solidFill>
              </a:rPr>
              <a:t>To apply to jobs on USAJOBS.gov you must create a profile.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4000" kern="0" dirty="0">
              <a:solidFill>
                <a:sysClr val="windowText" lastClr="000000"/>
              </a:solidFill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4000" kern="0" dirty="0">
                <a:solidFill>
                  <a:sysClr val="windowText" lastClr="000000"/>
                </a:solidFill>
              </a:rPr>
              <a:t>This is entering information about yourself to help with selection and eligibility.</a:t>
            </a:r>
          </a:p>
        </p:txBody>
      </p:sp>
    </p:spTree>
    <p:extLst>
      <p:ext uri="{BB962C8B-B14F-4D97-AF65-F5344CB8AC3E}">
        <p14:creationId xmlns:p14="http://schemas.microsoft.com/office/powerpoint/2010/main" val="415004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04316" y="3810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Creating a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7A04A-1464-4828-B3F8-DB52F3776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16" b="75695"/>
          <a:stretch/>
        </p:blipFill>
        <p:spPr>
          <a:xfrm>
            <a:off x="457200" y="1446245"/>
            <a:ext cx="9381460" cy="4116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012C84-1620-4EF2-AAF0-A7C673FC9603}"/>
              </a:ext>
            </a:extLst>
          </p:cNvPr>
          <p:cNvSpPr txBox="1"/>
          <p:nvPr/>
        </p:nvSpPr>
        <p:spPr>
          <a:xfrm>
            <a:off x="2057400" y="5700861"/>
            <a:ext cx="3810000" cy="138499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menu at the top of the page, select the Profile menu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FA6D27D5-B02C-4A9D-84D7-CFCDB08AD5B4}"/>
              </a:ext>
            </a:extLst>
          </p:cNvPr>
          <p:cNvSpPr/>
          <p:nvPr/>
        </p:nvSpPr>
        <p:spPr>
          <a:xfrm>
            <a:off x="3733800" y="4756784"/>
            <a:ext cx="381000" cy="944078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1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04316" y="3810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Creating a Profile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7B369D-9774-4C1E-AC1A-BE3DB41CA28C}"/>
              </a:ext>
            </a:extLst>
          </p:cNvPr>
          <p:cNvSpPr txBox="1">
            <a:spLocks/>
          </p:cNvSpPr>
          <p:nvPr/>
        </p:nvSpPr>
        <p:spPr>
          <a:xfrm>
            <a:off x="196780" y="1600200"/>
            <a:ext cx="9709220" cy="266700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kern="0" dirty="0">
                <a:solidFill>
                  <a:sysClr val="windowText" lastClr="000000"/>
                </a:solidFill>
              </a:rPr>
              <a:t>On the profile page you will be asked to complete a series of questions about yourself. 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kern="0" dirty="0">
                <a:solidFill>
                  <a:sysClr val="windowText" lastClr="000000"/>
                </a:solidFill>
              </a:rPr>
              <a:t>Once you have completed the questions and saved your profile.  The menu at the top of the page will switch from “Guest” to your name.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693811-EC50-40D7-B9A2-F83EEAE7B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9" t="6768" r="20992" b="78374"/>
          <a:stretch/>
        </p:blipFill>
        <p:spPr>
          <a:xfrm>
            <a:off x="217714" y="4436764"/>
            <a:ext cx="9612086" cy="1430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765515-E7A7-4DB6-A139-7E71A7D5C758}"/>
              </a:ext>
            </a:extLst>
          </p:cNvPr>
          <p:cNvSpPr txBox="1"/>
          <p:nvPr/>
        </p:nvSpPr>
        <p:spPr>
          <a:xfrm>
            <a:off x="8384718" y="4785738"/>
            <a:ext cx="1455968" cy="7326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562F0322-5017-4BDB-85E9-81B0BD352357}"/>
              </a:ext>
            </a:extLst>
          </p:cNvPr>
          <p:cNvSpPr/>
          <p:nvPr/>
        </p:nvSpPr>
        <p:spPr>
          <a:xfrm rot="8457326">
            <a:off x="8366681" y="3747973"/>
            <a:ext cx="471615" cy="1038451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5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4EAD08-2FB2-42C2-AF30-523DE327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141" r="55553" b="74686"/>
          <a:stretch/>
        </p:blipFill>
        <p:spPr>
          <a:xfrm>
            <a:off x="230274" y="2530519"/>
            <a:ext cx="9610412" cy="34733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E41BBC-D720-41D8-A27F-701B7C5FAA8B}"/>
              </a:ext>
            </a:extLst>
          </p:cNvPr>
          <p:cNvSpPr txBox="1"/>
          <p:nvPr/>
        </p:nvSpPr>
        <p:spPr>
          <a:xfrm>
            <a:off x="204316" y="38100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Uploading Required Documents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65515-E7A7-4DB6-A139-7E71A7D5C758}"/>
              </a:ext>
            </a:extLst>
          </p:cNvPr>
          <p:cNvSpPr txBox="1"/>
          <p:nvPr/>
        </p:nvSpPr>
        <p:spPr>
          <a:xfrm>
            <a:off x="3352800" y="4724400"/>
            <a:ext cx="1455968" cy="7326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C37C34E-FAC3-49CD-8371-514EE5B6B2DA}"/>
              </a:ext>
            </a:extLst>
          </p:cNvPr>
          <p:cNvSpPr txBox="1">
            <a:spLocks/>
          </p:cNvSpPr>
          <p:nvPr/>
        </p:nvSpPr>
        <p:spPr>
          <a:xfrm>
            <a:off x="6515830" y="1546103"/>
            <a:ext cx="3164607" cy="2321675"/>
          </a:xfrm>
          <a:prstGeom prst="rect">
            <a:avLst/>
          </a:prstGeom>
          <a:solidFill>
            <a:srgbClr val="00CCFF"/>
          </a:solidFill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kern="0" dirty="0">
                <a:solidFill>
                  <a:sysClr val="windowText" lastClr="000000"/>
                </a:solidFill>
              </a:rPr>
              <a:t>On the menu at the top of the page select  “Documents”.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B5942DDF-C25A-4562-AA25-6DB4DC4E27ED}"/>
              </a:ext>
            </a:extLst>
          </p:cNvPr>
          <p:cNvSpPr/>
          <p:nvPr/>
        </p:nvSpPr>
        <p:spPr>
          <a:xfrm rot="13961295">
            <a:off x="5441459" y="2837204"/>
            <a:ext cx="471615" cy="2284573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1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985</Words>
  <Application>Microsoft Office PowerPoint</Application>
  <PresentationFormat>Custom</PresentationFormat>
  <Paragraphs>111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Wingdings</vt:lpstr>
      <vt:lpstr>Office Theme</vt:lpstr>
      <vt:lpstr>USAJOBS.gov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2021-2-18_CSF_Pinellas_PowerPoint</dc:title>
  <dc:creator>Kim Bryant</dc:creator>
  <cp:lastModifiedBy>Daniel Wright</cp:lastModifiedBy>
  <cp:revision>65</cp:revision>
  <dcterms:created xsi:type="dcterms:W3CDTF">2021-03-18T13:55:48Z</dcterms:created>
  <dcterms:modified xsi:type="dcterms:W3CDTF">2021-04-21T12:55:35Z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2021-03-02T00:00:00Z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2021-03-18T00:00:00Z</vt:filetime>
  </property>
</Properties>
</file>